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tiff" ContentType="image/tiff"/>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2" r:id="rId3"/>
    <p:sldMasterId id="2147483660" r:id="rId4"/>
    <p:sldMasterId id="2147484270" r:id="rId5"/>
    <p:sldMasterId id="2147484272" r:id="rId6"/>
    <p:sldMasterId id="2147484274" r:id="rId7"/>
    <p:sldMasterId id="2147484277" r:id="rId8"/>
  </p:sldMasterIdLst>
  <p:notesMasterIdLst>
    <p:notesMasterId r:id="rId61"/>
  </p:notesMasterIdLst>
  <p:handoutMasterIdLst>
    <p:handoutMasterId r:id="rId62"/>
  </p:handoutMasterIdLst>
  <p:sldIdLst>
    <p:sldId id="277" r:id="rId9"/>
    <p:sldId id="346" r:id="rId10"/>
    <p:sldId id="347" r:id="rId11"/>
    <p:sldId id="348" r:id="rId12"/>
    <p:sldId id="679" r:id="rId13"/>
    <p:sldId id="693" r:id="rId14"/>
    <p:sldId id="694" r:id="rId15"/>
    <p:sldId id="695" r:id="rId16"/>
    <p:sldId id="696" r:id="rId17"/>
    <p:sldId id="697" r:id="rId18"/>
    <p:sldId id="698" r:id="rId19"/>
    <p:sldId id="699" r:id="rId20"/>
    <p:sldId id="700" r:id="rId21"/>
    <p:sldId id="701" r:id="rId22"/>
    <p:sldId id="702" r:id="rId23"/>
    <p:sldId id="703" r:id="rId24"/>
    <p:sldId id="704" r:id="rId25"/>
    <p:sldId id="705" r:id="rId26"/>
    <p:sldId id="706" r:id="rId27"/>
    <p:sldId id="707" r:id="rId28"/>
    <p:sldId id="708" r:id="rId29"/>
    <p:sldId id="709" r:id="rId30"/>
    <p:sldId id="710" r:id="rId31"/>
    <p:sldId id="711" r:id="rId32"/>
    <p:sldId id="712" r:id="rId33"/>
    <p:sldId id="713" r:id="rId34"/>
    <p:sldId id="714" r:id="rId35"/>
    <p:sldId id="715" r:id="rId36"/>
    <p:sldId id="716" r:id="rId37"/>
    <p:sldId id="717" r:id="rId38"/>
    <p:sldId id="718" r:id="rId39"/>
    <p:sldId id="680" r:id="rId40"/>
    <p:sldId id="681" r:id="rId41"/>
    <p:sldId id="720" r:id="rId42"/>
    <p:sldId id="721" r:id="rId43"/>
    <p:sldId id="722" r:id="rId44"/>
    <p:sldId id="723" r:id="rId45"/>
    <p:sldId id="724" r:id="rId46"/>
    <p:sldId id="725" r:id="rId47"/>
    <p:sldId id="726" r:id="rId48"/>
    <p:sldId id="727" r:id="rId49"/>
    <p:sldId id="728" r:id="rId50"/>
    <p:sldId id="729" r:id="rId51"/>
    <p:sldId id="730" r:id="rId52"/>
    <p:sldId id="731" r:id="rId53"/>
    <p:sldId id="732" r:id="rId54"/>
    <p:sldId id="733" r:id="rId55"/>
    <p:sldId id="734" r:id="rId56"/>
    <p:sldId id="735" r:id="rId57"/>
    <p:sldId id="692" r:id="rId58"/>
    <p:sldId id="564" r:id="rId59"/>
    <p:sldId id="613" r:id="rId60"/>
  </p:sldIdLst>
  <p:sldSz cx="9144000" cy="6858000" type="screen4x3"/>
  <p:notesSz cx="6669088" cy="9926638"/>
  <p:defaultTextStyle>
    <a:defPPr>
      <a:defRPr lang="nl-NL"/>
    </a:defPPr>
    <a:lvl1pPr algn="l" rtl="0" eaLnBrk="0" fontAlgn="base" hangingPunct="0">
      <a:spcBef>
        <a:spcPct val="0"/>
      </a:spcBef>
      <a:spcAft>
        <a:spcPct val="0"/>
      </a:spcAft>
      <a:defRPr b="1" kern="1200">
        <a:solidFill>
          <a:schemeClr val="tx1"/>
        </a:solidFill>
        <a:latin typeface="Tahoma" pitchFamily="34" charset="0"/>
        <a:ea typeface="+mn-ea"/>
        <a:cs typeface="+mn-cs"/>
      </a:defRPr>
    </a:lvl1pPr>
    <a:lvl2pPr marL="457200" algn="l" rtl="0" eaLnBrk="0" fontAlgn="base" hangingPunct="0">
      <a:spcBef>
        <a:spcPct val="0"/>
      </a:spcBef>
      <a:spcAft>
        <a:spcPct val="0"/>
      </a:spcAft>
      <a:defRPr b="1" kern="1200">
        <a:solidFill>
          <a:schemeClr val="tx1"/>
        </a:solidFill>
        <a:latin typeface="Tahoma" pitchFamily="34" charset="0"/>
        <a:ea typeface="+mn-ea"/>
        <a:cs typeface="+mn-cs"/>
      </a:defRPr>
    </a:lvl2pPr>
    <a:lvl3pPr marL="914400" algn="l" rtl="0" eaLnBrk="0" fontAlgn="base" hangingPunct="0">
      <a:spcBef>
        <a:spcPct val="0"/>
      </a:spcBef>
      <a:spcAft>
        <a:spcPct val="0"/>
      </a:spcAft>
      <a:defRPr b="1"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b="1"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CC00FF"/>
    <a:srgbClr val="FFCC99"/>
    <a:srgbClr val="9900CC"/>
    <a:srgbClr val="FF99FF"/>
    <a:srgbClr val="CC00CC"/>
    <a:srgbClr val="FFFFFF"/>
    <a:srgbClr val="E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2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488" y="-9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889939" cy="497679"/>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defRPr sz="1300" b="0">
                <a:latin typeface="Times New Roman" pitchFamily="18" charset="0"/>
              </a:defRPr>
            </a:lvl1pPr>
          </a:lstStyle>
          <a:p>
            <a:pPr>
              <a:defRPr/>
            </a:pPr>
            <a:endParaRPr lang="nl-NL"/>
          </a:p>
        </p:txBody>
      </p:sp>
      <p:sp>
        <p:nvSpPr>
          <p:cNvPr id="5123" name="Rectangle 3"/>
          <p:cNvSpPr>
            <a:spLocks noGrp="1" noChangeArrowheads="1"/>
          </p:cNvSpPr>
          <p:nvPr>
            <p:ph type="dt" sz="quarter" idx="1"/>
          </p:nvPr>
        </p:nvSpPr>
        <p:spPr bwMode="auto">
          <a:xfrm>
            <a:off x="3779150" y="1"/>
            <a:ext cx="2889938" cy="497679"/>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lgn="r">
              <a:defRPr sz="1300" b="0">
                <a:latin typeface="Times New Roman" pitchFamily="18" charset="0"/>
              </a:defRPr>
            </a:lvl1pPr>
          </a:lstStyle>
          <a:p>
            <a:pPr>
              <a:defRPr/>
            </a:pPr>
            <a:endParaRPr lang="nl-NL"/>
          </a:p>
        </p:txBody>
      </p:sp>
      <p:sp>
        <p:nvSpPr>
          <p:cNvPr id="5124" name="Rectangle 4"/>
          <p:cNvSpPr>
            <a:spLocks noGrp="1" noChangeArrowheads="1"/>
          </p:cNvSpPr>
          <p:nvPr>
            <p:ph type="ftr" sz="quarter" idx="2"/>
          </p:nvPr>
        </p:nvSpPr>
        <p:spPr bwMode="auto">
          <a:xfrm>
            <a:off x="0" y="9428959"/>
            <a:ext cx="2889939" cy="497679"/>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defRPr sz="1300" b="0">
                <a:latin typeface="Times New Roman" pitchFamily="18" charset="0"/>
              </a:defRPr>
            </a:lvl1pPr>
          </a:lstStyle>
          <a:p>
            <a:pPr>
              <a:defRPr/>
            </a:pPr>
            <a:endParaRPr lang="nl-NL"/>
          </a:p>
        </p:txBody>
      </p:sp>
      <p:sp>
        <p:nvSpPr>
          <p:cNvPr id="5125" name="Rectangle 5"/>
          <p:cNvSpPr>
            <a:spLocks noGrp="1" noChangeArrowheads="1"/>
          </p:cNvSpPr>
          <p:nvPr>
            <p:ph type="sldNum" sz="quarter" idx="3"/>
          </p:nvPr>
        </p:nvSpPr>
        <p:spPr bwMode="auto">
          <a:xfrm>
            <a:off x="3779150" y="9428959"/>
            <a:ext cx="2889938" cy="497679"/>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lgn="r">
              <a:defRPr sz="1300" b="0">
                <a:latin typeface="Times New Roman" pitchFamily="18" charset="0"/>
              </a:defRPr>
            </a:lvl1pPr>
          </a:lstStyle>
          <a:p>
            <a:pPr>
              <a:defRPr/>
            </a:pPr>
            <a:fld id="{CFA4D398-6748-4952-AF77-5B781195BB51}" type="slidenum">
              <a:rPr lang="nl-NL"/>
              <a:pPr>
                <a:defRPr/>
              </a:pPr>
              <a:t>‹nr.›</a:t>
            </a:fld>
            <a:endParaRPr lang="nl-NL"/>
          </a:p>
        </p:txBody>
      </p:sp>
    </p:spTree>
    <p:extLst>
      <p:ext uri="{BB962C8B-B14F-4D97-AF65-F5344CB8AC3E}">
        <p14:creationId xmlns:p14="http://schemas.microsoft.com/office/powerpoint/2010/main" xmlns="" val="108080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2889939" cy="497679"/>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defRPr sz="1300" b="0"/>
            </a:lvl1pPr>
          </a:lstStyle>
          <a:p>
            <a:pPr>
              <a:defRPr/>
            </a:pPr>
            <a:endParaRPr lang="nl-NL"/>
          </a:p>
        </p:txBody>
      </p:sp>
      <p:sp>
        <p:nvSpPr>
          <p:cNvPr id="47107" name="Rectangle 3"/>
          <p:cNvSpPr>
            <a:spLocks noGrp="1" noChangeArrowheads="1"/>
          </p:cNvSpPr>
          <p:nvPr>
            <p:ph type="dt" idx="1"/>
          </p:nvPr>
        </p:nvSpPr>
        <p:spPr bwMode="auto">
          <a:xfrm>
            <a:off x="3779150" y="1"/>
            <a:ext cx="2889938" cy="497679"/>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lvl1pPr algn="r">
              <a:defRPr sz="1300" b="0"/>
            </a:lvl1pPr>
          </a:lstStyle>
          <a:p>
            <a:pPr>
              <a:defRPr/>
            </a:pPr>
            <a:endParaRPr lang="nl-NL"/>
          </a:p>
        </p:txBody>
      </p:sp>
      <p:sp>
        <p:nvSpPr>
          <p:cNvPr id="2458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889212" y="4716856"/>
            <a:ext cx="4890665" cy="4464848"/>
          </a:xfrm>
          <a:prstGeom prst="rect">
            <a:avLst/>
          </a:prstGeom>
          <a:noFill/>
          <a:ln w="9525">
            <a:noFill/>
            <a:miter lim="800000"/>
            <a:headEnd/>
            <a:tailEnd/>
          </a:ln>
          <a:effectLst/>
        </p:spPr>
        <p:txBody>
          <a:bodyPr vert="horz" wrap="square" lIns="92404" tIns="46202" rIns="92404" bIns="46202" numCol="1" anchor="t" anchorCtr="0" compatLnSpc="1">
            <a:prstTxWarp prst="textNoShape">
              <a:avLst/>
            </a:prstTxWarp>
          </a:bodyPr>
          <a:lstStyle/>
          <a:p>
            <a:pPr lvl="0"/>
            <a:r>
              <a:rPr lang="nl-NL" noProof="0"/>
              <a:t>Klik om het opmaakprofiel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7110" name="Rectangle 6"/>
          <p:cNvSpPr>
            <a:spLocks noGrp="1" noChangeArrowheads="1"/>
          </p:cNvSpPr>
          <p:nvPr>
            <p:ph type="ftr" sz="quarter" idx="4"/>
          </p:nvPr>
        </p:nvSpPr>
        <p:spPr bwMode="auto">
          <a:xfrm>
            <a:off x="0" y="9428959"/>
            <a:ext cx="2889939" cy="497679"/>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defRPr sz="1300" b="0"/>
            </a:lvl1pPr>
          </a:lstStyle>
          <a:p>
            <a:pPr>
              <a:defRPr/>
            </a:pPr>
            <a:endParaRPr lang="nl-NL"/>
          </a:p>
        </p:txBody>
      </p:sp>
      <p:sp>
        <p:nvSpPr>
          <p:cNvPr id="47111" name="Rectangle 7"/>
          <p:cNvSpPr>
            <a:spLocks noGrp="1" noChangeArrowheads="1"/>
          </p:cNvSpPr>
          <p:nvPr>
            <p:ph type="sldNum" sz="quarter" idx="5"/>
          </p:nvPr>
        </p:nvSpPr>
        <p:spPr bwMode="auto">
          <a:xfrm>
            <a:off x="3779150" y="9428959"/>
            <a:ext cx="2889938" cy="497679"/>
          </a:xfrm>
          <a:prstGeom prst="rect">
            <a:avLst/>
          </a:prstGeom>
          <a:noFill/>
          <a:ln w="9525">
            <a:noFill/>
            <a:miter lim="800000"/>
            <a:headEnd/>
            <a:tailEnd/>
          </a:ln>
          <a:effectLst/>
        </p:spPr>
        <p:txBody>
          <a:bodyPr vert="horz" wrap="square" lIns="92404" tIns="46202" rIns="92404" bIns="46202" numCol="1" anchor="b" anchorCtr="0" compatLnSpc="1">
            <a:prstTxWarp prst="textNoShape">
              <a:avLst/>
            </a:prstTxWarp>
          </a:bodyPr>
          <a:lstStyle>
            <a:lvl1pPr algn="r">
              <a:defRPr sz="1300" b="0"/>
            </a:lvl1pPr>
          </a:lstStyle>
          <a:p>
            <a:pPr>
              <a:defRPr/>
            </a:pPr>
            <a:fld id="{CC2360CF-732D-4100-8EFE-AE6536A7483B}" type="slidenum">
              <a:rPr lang="nl-NL"/>
              <a:pPr>
                <a:defRPr/>
              </a:pPr>
              <a:t>‹nr.›</a:t>
            </a:fld>
            <a:endParaRPr lang="nl-NL"/>
          </a:p>
        </p:txBody>
      </p:sp>
    </p:spTree>
    <p:extLst>
      <p:ext uri="{BB962C8B-B14F-4D97-AF65-F5344CB8AC3E}">
        <p14:creationId xmlns:p14="http://schemas.microsoft.com/office/powerpoint/2010/main" xmlns="" val="2936124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88534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98437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44119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20860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53718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54157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424024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figures are based on no monthly SEO work, which will begin once Why Tape is complete.</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86962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71066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370981-71B9-48DC-8E52-2810E49A45B5}"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428133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9384214-0DE2-4043-AC8E-111FBCCEB1B4}"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4DDD88D-E2F3-42DE-A163-BF7C7EF96C77}"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8A66695-0F31-439C-B334-23412B2C7E84}"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lum bright="6000"/>
            <a:grayscl/>
          </a:blip>
          <a:srcRect r="16928"/>
          <a:stretch>
            <a:fillRect/>
          </a:stretch>
        </p:blipFill>
        <p:spPr bwMode="auto">
          <a:xfrm>
            <a:off x="0" y="0"/>
            <a:ext cx="755650" cy="6858000"/>
          </a:xfrm>
          <a:prstGeom prst="rect">
            <a:avLst/>
          </a:prstGeom>
          <a:noFill/>
          <a:ln w="9525" algn="ctr">
            <a:noFill/>
            <a:miter lim="800000"/>
            <a:headEnd/>
            <a:tailEnd/>
          </a:ln>
        </p:spPr>
      </p:pic>
      <p:sp>
        <p:nvSpPr>
          <p:cNvPr id="5" name="Rectangle 7"/>
          <p:cNvSpPr>
            <a:spLocks noChangeArrowheads="1"/>
          </p:cNvSpPr>
          <p:nvPr/>
        </p:nvSpPr>
        <p:spPr bwMode="auto">
          <a:xfrm>
            <a:off x="2987675" y="6597650"/>
            <a:ext cx="6154738" cy="260350"/>
          </a:xfrm>
          <a:prstGeom prst="rect">
            <a:avLst/>
          </a:prstGeom>
          <a:solidFill>
            <a:srgbClr val="EF2525"/>
          </a:solidFill>
          <a:ln w="9525">
            <a:noFill/>
            <a:miter lim="800000"/>
            <a:headEnd/>
            <a:tailEnd/>
          </a:ln>
          <a:effectLst/>
        </p:spPr>
        <p:txBody>
          <a:bodyPr wrap="none" anchor="ctr"/>
          <a:lstStyle/>
          <a:p>
            <a:pPr algn="ctr">
              <a:defRPr/>
            </a:pPr>
            <a:r>
              <a:rPr lang="nl-NL" sz="1600" b="0" noProof="1">
                <a:solidFill>
                  <a:schemeClr val="bg1"/>
                </a:solidFill>
                <a:latin typeface="Arial" charset="0"/>
              </a:rPr>
              <a:t>Promoting the Interests of the Self Adhesive Tape Industry</a:t>
            </a:r>
            <a:endParaRPr lang="nl-NL" sz="1600" b="0">
              <a:solidFill>
                <a:schemeClr val="accent2"/>
              </a:solidFill>
              <a:latin typeface="Arial" charset="0"/>
            </a:endParaRPr>
          </a:p>
        </p:txBody>
      </p:sp>
      <p:graphicFrame>
        <p:nvGraphicFramePr>
          <p:cNvPr id="6" name="Object 9"/>
          <p:cNvGraphicFramePr>
            <a:graphicFrameLocks noChangeAspect="1"/>
          </p:cNvGraphicFramePr>
          <p:nvPr/>
        </p:nvGraphicFramePr>
        <p:xfrm>
          <a:off x="0" y="6237288"/>
          <a:ext cx="684213" cy="434975"/>
        </p:xfrm>
        <a:graphic>
          <a:graphicData uri="http://schemas.openxmlformats.org/presentationml/2006/ole">
            <p:oleObj spid="_x0000_s70679" name="Image" r:id="rId4" imgW="1704762" imgH="1085714" progId="">
              <p:embed/>
            </p:oleObj>
          </a:graphicData>
        </a:graphic>
      </p:graphicFrame>
      <p:sp>
        <p:nvSpPr>
          <p:cNvPr id="42086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20872" name="Rectangle 8"/>
          <p:cNvSpPr>
            <a:spLocks noGrp="1" noChangeArrowheads="1"/>
          </p:cNvSpPr>
          <p:nvPr>
            <p:ph type="ctrTitle"/>
          </p:nvPr>
        </p:nvSpPr>
        <p:spPr>
          <a:xfrm>
            <a:off x="685800" y="2130425"/>
            <a:ext cx="7772400" cy="1470025"/>
          </a:xfrm>
          <a:solidFill>
            <a:srgbClr val="C0C0C0"/>
          </a:solidFill>
          <a:effectLst/>
        </p:spPr>
        <p:txBody>
          <a:bodyPr/>
          <a:lstStyle>
            <a:lvl1pPr>
              <a:defRPr/>
            </a:lvl1pPr>
          </a:lstStyle>
          <a:p>
            <a:r>
              <a:rPr lang="en-US"/>
              <a:t>Click to edit Master title style</a:t>
            </a:r>
          </a:p>
        </p:txBody>
      </p:sp>
      <p:sp>
        <p:nvSpPr>
          <p:cNvPr id="7"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900" b="0">
                <a:latin typeface="Arial" charset="0"/>
              </a:defRPr>
            </a:lvl1pPr>
          </a:lstStyle>
          <a:p>
            <a:pPr>
              <a:defRPr/>
            </a:pPr>
            <a:endParaRPr lang="nl-NL"/>
          </a:p>
        </p:txBody>
      </p:sp>
      <p:sp>
        <p:nvSpPr>
          <p:cNvPr id="8"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900" b="0">
                <a:latin typeface="Arial" charset="0"/>
              </a:defRPr>
            </a:lvl1pPr>
          </a:lstStyle>
          <a:p>
            <a:pPr>
              <a:defRPr/>
            </a:pPr>
            <a:endParaRPr lang="nl-NL"/>
          </a:p>
        </p:txBody>
      </p:sp>
      <p:sp>
        <p:nvSpPr>
          <p:cNvPr id="9"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900" b="0">
                <a:latin typeface="Arial" charset="0"/>
              </a:defRPr>
            </a:lvl1pPr>
          </a:lstStyle>
          <a:p>
            <a:pPr>
              <a:defRPr/>
            </a:pPr>
            <a:fld id="{73BCE0F5-C346-4CCB-BA37-08D04F3F3E71}" type="slidenum">
              <a:rPr lang="nl-NL"/>
              <a:pPr>
                <a:defRPr/>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8ADDD02-00CA-499B-918F-69BA98FBBBFE}" type="slidenum">
              <a:rPr lang="nl-NL"/>
              <a:pPr>
                <a:defRPr/>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6750" y="157163"/>
            <a:ext cx="1987550" cy="5938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050925" y="157163"/>
            <a:ext cx="5813425" cy="5938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5240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067300" y="1981200"/>
            <a:ext cx="3390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33635C6-4458-4D2F-A656-F8B5989CB610}" type="slidenum">
              <a:rPr lang="nl-NL"/>
              <a:pPr>
                <a:def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0338" y="157163"/>
            <a:ext cx="1987550" cy="593883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544513" y="157163"/>
            <a:ext cx="5813425" cy="593883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Freeform 2"/>
          <p:cNvSpPr>
            <a:spLocks/>
          </p:cNvSpPr>
          <p:nvPr userDrawn="1"/>
        </p:nvSpPr>
        <p:spPr bwMode="auto">
          <a:xfrm>
            <a:off x="0" y="0"/>
            <a:ext cx="7921625" cy="5580063"/>
          </a:xfrm>
          <a:custGeom>
            <a:avLst/>
            <a:gdLst/>
            <a:ahLst/>
            <a:cxnLst>
              <a:cxn ang="0">
                <a:pos x="14939" y="11717"/>
              </a:cxn>
              <a:cxn ang="0">
                <a:pos x="16637" y="5473"/>
              </a:cxn>
              <a:cxn ang="0">
                <a:pos x="15354" y="0"/>
              </a:cxn>
              <a:cxn ang="0">
                <a:pos x="0" y="0"/>
              </a:cxn>
              <a:cxn ang="0">
                <a:pos x="0" y="11717"/>
              </a:cxn>
              <a:cxn ang="0">
                <a:pos x="14939" y="11717"/>
              </a:cxn>
            </a:cxnLst>
            <a:rect l="0" t="0" r="r" b="b"/>
            <a:pathLst>
              <a:path w="16637" h="11717">
                <a:moveTo>
                  <a:pt x="14939" y="11717"/>
                </a:moveTo>
                <a:cubicBezTo>
                  <a:pt x="16018" y="9886"/>
                  <a:pt x="16637" y="7752"/>
                  <a:pt x="16637" y="5473"/>
                </a:cubicBezTo>
                <a:cubicBezTo>
                  <a:pt x="16637" y="3507"/>
                  <a:pt x="16174" y="1650"/>
                  <a:pt x="15354" y="0"/>
                </a:cubicBezTo>
                <a:cubicBezTo>
                  <a:pt x="0" y="0"/>
                  <a:pt x="0" y="0"/>
                  <a:pt x="0" y="0"/>
                </a:cubicBezTo>
                <a:cubicBezTo>
                  <a:pt x="0" y="11717"/>
                  <a:pt x="0" y="11717"/>
                  <a:pt x="0" y="11717"/>
                </a:cubicBezTo>
                <a:lnTo>
                  <a:pt x="14939" y="11717"/>
                </a:lnTo>
                <a:close/>
              </a:path>
            </a:pathLst>
          </a:custGeom>
          <a:solidFill>
            <a:schemeClr val="accent2"/>
          </a:solidFill>
          <a:ln w="9525">
            <a:noFill/>
            <a:round/>
            <a:headEnd/>
            <a:tailEnd/>
          </a:ln>
        </p:spPr>
        <p:txBody>
          <a:bodyPr/>
          <a:lstStyle/>
          <a:p>
            <a:pPr>
              <a:defRPr/>
            </a:pPr>
            <a:endParaRPr lang="nl-NL"/>
          </a:p>
        </p:txBody>
      </p:sp>
      <p:sp>
        <p:nvSpPr>
          <p:cNvPr id="573445" name="Rectangle 5"/>
          <p:cNvSpPr>
            <a:spLocks noGrp="1" noChangeArrowheads="1"/>
          </p:cNvSpPr>
          <p:nvPr>
            <p:ph type="ctrTitle" sz="quarter"/>
          </p:nvPr>
        </p:nvSpPr>
        <p:spPr>
          <a:xfrm>
            <a:off x="323850" y="6713538"/>
            <a:ext cx="1116013" cy="30162"/>
          </a:xfrm>
        </p:spPr>
        <p:txBody>
          <a:bodyPr wrap="none" anchor="t">
            <a:spAutoFit/>
          </a:bodyPr>
          <a:lstStyle>
            <a:lvl1pPr marL="514350" indent="-514350">
              <a:spcAft>
                <a:spcPct val="50000"/>
              </a:spcAft>
              <a:buFontTx/>
              <a:buAutoNum type="arabicPeriod"/>
              <a:tabLst>
                <a:tab pos="447675" algn="l"/>
              </a:tabLst>
              <a:defRPr sz="200"/>
            </a:lvl1pPr>
          </a:lstStyle>
          <a:p>
            <a:r>
              <a:rPr lang="de-DE"/>
              <a:t>Übersichtsmasterformat durch Klicken bearbeiten</a:t>
            </a:r>
          </a:p>
        </p:txBody>
      </p:sp>
      <p:sp>
        <p:nvSpPr>
          <p:cNvPr id="573446" name="Rectangle 6"/>
          <p:cNvSpPr>
            <a:spLocks noGrp="1" noChangeArrowheads="1"/>
          </p:cNvSpPr>
          <p:nvPr>
            <p:ph type="subTitle" sz="quarter" idx="1"/>
          </p:nvPr>
        </p:nvSpPr>
        <p:spPr>
          <a:xfrm>
            <a:off x="466725" y="549275"/>
            <a:ext cx="6626225" cy="4751388"/>
          </a:xfrm>
        </p:spPr>
        <p:txBody>
          <a:bodyPr/>
          <a:lstStyle>
            <a:lvl1pPr>
              <a:tabLst>
                <a:tab pos="541338" algn="l"/>
              </a:tabLst>
              <a:defRPr sz="2700" b="1">
                <a:solidFill>
                  <a:schemeClr val="bg1"/>
                </a:solidFill>
              </a:defRPr>
            </a:lvl1pPr>
            <a:lvl3pPr marL="3175" lvl="2" indent="0">
              <a:buFontTx/>
              <a:buNone/>
              <a:tabLst>
                <a:tab pos="541338" algn="l"/>
              </a:tabLst>
              <a:defRPr sz="2700" b="1">
                <a:solidFill>
                  <a:schemeClr val="folHlink"/>
                </a:solidFill>
              </a:defRPr>
            </a:lvl3pPr>
          </a:lstStyle>
          <a:p>
            <a:r>
              <a:rPr lang="de-DE"/>
              <a:t>Formatvorlage des Untertitelmasters durch Klicken bearbeiten</a:t>
            </a:r>
          </a:p>
          <a:p>
            <a:pPr lvl="2"/>
            <a:r>
              <a:rPr lang="de-DE"/>
              <a:t>Zweite Ebene</a:t>
            </a:r>
          </a:p>
        </p:txBody>
      </p:sp>
      <p:sp>
        <p:nvSpPr>
          <p:cNvPr id="5" name="Rectangle 3"/>
          <p:cNvSpPr>
            <a:spLocks noGrp="1" noChangeArrowheads="1"/>
          </p:cNvSpPr>
          <p:nvPr>
            <p:ph type="ftr" sz="quarter" idx="10"/>
          </p:nvPr>
        </p:nvSpPr>
        <p:spPr>
          <a:xfrm>
            <a:off x="466725" y="6524625"/>
            <a:ext cx="2895600" cy="106363"/>
          </a:xfrm>
        </p:spPr>
        <p:txBody>
          <a:bodyPr/>
          <a:lstStyle>
            <a:lvl1pPr>
              <a:defRPr sz="700"/>
            </a:lvl1pPr>
          </a:lstStyle>
          <a:p>
            <a:pPr>
              <a:defRPr/>
            </a:pPr>
            <a:r>
              <a:rPr lang="de-DE"/>
              <a:t>December 2007 | </a:t>
            </a:r>
          </a:p>
        </p:txBody>
      </p:sp>
      <p:sp>
        <p:nvSpPr>
          <p:cNvPr id="6" name="Rectangle 4"/>
          <p:cNvSpPr>
            <a:spLocks noGrp="1" noChangeArrowheads="1"/>
          </p:cNvSpPr>
          <p:nvPr>
            <p:ph type="sldNum" sz="quarter" idx="11"/>
          </p:nvPr>
        </p:nvSpPr>
        <p:spPr>
          <a:xfrm>
            <a:off x="8459788" y="6524625"/>
            <a:ext cx="441325" cy="106363"/>
          </a:xfrm>
        </p:spPr>
        <p:txBody>
          <a:bodyPr/>
          <a:lstStyle>
            <a:lvl1pPr>
              <a:defRPr/>
            </a:lvl1pPr>
          </a:lstStyle>
          <a:p>
            <a:pPr>
              <a:defRPr/>
            </a:pPr>
            <a:r>
              <a:rPr lang="de-DE"/>
              <a:t>Seite | </a:t>
            </a:r>
            <a:fld id="{DF597346-38A7-4A87-A729-DA2CA29517D4}" type="slidenum">
              <a:rPr lang="de-DE"/>
              <a:pPr>
                <a:defRPr/>
              </a:pPr>
              <a:t>‹nr.›</a:t>
            </a:fld>
            <a:endParaRPr lang="de-DE"/>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CDAA1ABD-A898-4261-AB3A-43C997A4417F}" type="slidenum">
              <a:rPr lang="de-DE"/>
              <a:pPr>
                <a:defRPr/>
              </a:pPr>
              <a:t>‹nr.›</a:t>
            </a:fld>
            <a:endParaRPr lang="de-DE"/>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E10BBFB7-DB9E-4B40-984F-C2D39E5D8B9C}" type="slidenum">
              <a:rPr lang="de-DE"/>
              <a:pPr>
                <a:defRPr/>
              </a:pPr>
              <a:t>‹nr.›</a:t>
            </a:fld>
            <a:endParaRPr lang="de-DE"/>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66725" y="1698625"/>
            <a:ext cx="2624138"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243263" y="1698625"/>
            <a:ext cx="2624137"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6" name="Rectangle 6"/>
          <p:cNvSpPr>
            <a:spLocks noGrp="1" noChangeArrowheads="1"/>
          </p:cNvSpPr>
          <p:nvPr>
            <p:ph type="sldNum" sz="quarter" idx="11"/>
          </p:nvPr>
        </p:nvSpPr>
        <p:spPr>
          <a:ln/>
        </p:spPr>
        <p:txBody>
          <a:bodyPr/>
          <a:lstStyle>
            <a:lvl1pPr>
              <a:defRPr/>
            </a:lvl1pPr>
          </a:lstStyle>
          <a:p>
            <a:pPr>
              <a:defRPr/>
            </a:pPr>
            <a:r>
              <a:rPr lang="de-DE"/>
              <a:t>Slide | </a:t>
            </a:r>
            <a:fld id="{5C67ED07-B9B7-4987-97A5-3CCF3730A05D}" type="slidenum">
              <a:rPr lang="de-DE"/>
              <a:pPr>
                <a:defRPr/>
              </a:pPr>
              <a:t>‹nr.›</a:t>
            </a:fld>
            <a:endParaRPr lang="de-DE"/>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8" name="Rectangle 6"/>
          <p:cNvSpPr>
            <a:spLocks noGrp="1" noChangeArrowheads="1"/>
          </p:cNvSpPr>
          <p:nvPr>
            <p:ph type="sldNum" sz="quarter" idx="11"/>
          </p:nvPr>
        </p:nvSpPr>
        <p:spPr>
          <a:ln/>
        </p:spPr>
        <p:txBody>
          <a:bodyPr/>
          <a:lstStyle>
            <a:lvl1pPr>
              <a:defRPr/>
            </a:lvl1pPr>
          </a:lstStyle>
          <a:p>
            <a:pPr>
              <a:defRPr/>
            </a:pPr>
            <a:r>
              <a:rPr lang="de-DE"/>
              <a:t>Slide | </a:t>
            </a:r>
            <a:fld id="{75AA6996-2B70-4DA2-9F48-2DA37235203C}" type="slidenum">
              <a:rPr lang="de-DE"/>
              <a:pPr>
                <a:defRPr/>
              </a:pPr>
              <a:t>‹nr.›</a:t>
            </a:fld>
            <a:endParaRPr lang="de-DE"/>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4" name="Rectangle 6"/>
          <p:cNvSpPr>
            <a:spLocks noGrp="1" noChangeArrowheads="1"/>
          </p:cNvSpPr>
          <p:nvPr>
            <p:ph type="sldNum" sz="quarter" idx="11"/>
          </p:nvPr>
        </p:nvSpPr>
        <p:spPr>
          <a:ln/>
        </p:spPr>
        <p:txBody>
          <a:bodyPr/>
          <a:lstStyle>
            <a:lvl1pPr>
              <a:defRPr/>
            </a:lvl1pPr>
          </a:lstStyle>
          <a:p>
            <a:pPr>
              <a:defRPr/>
            </a:pPr>
            <a:r>
              <a:rPr lang="de-DE"/>
              <a:t>Slide | </a:t>
            </a:r>
            <a:fld id="{FBA2A41E-940C-404E-A7C9-B92B954030E8}" type="slidenum">
              <a:rPr lang="de-DE"/>
              <a:pPr>
                <a:defRPr/>
              </a:pPr>
              <a:t>‹nr.›</a:t>
            </a:fld>
            <a:endParaRPr lang="de-D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BFA56D7-1F54-4316-9C79-4031FE6DBBE8}" type="slidenum">
              <a:rPr lang="nl-NL"/>
              <a:pPr>
                <a:defRPr/>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3" name="Rectangle 6"/>
          <p:cNvSpPr>
            <a:spLocks noGrp="1" noChangeArrowheads="1"/>
          </p:cNvSpPr>
          <p:nvPr>
            <p:ph type="sldNum" sz="quarter" idx="11"/>
          </p:nvPr>
        </p:nvSpPr>
        <p:spPr>
          <a:ln/>
        </p:spPr>
        <p:txBody>
          <a:bodyPr/>
          <a:lstStyle>
            <a:lvl1pPr>
              <a:defRPr/>
            </a:lvl1pPr>
          </a:lstStyle>
          <a:p>
            <a:pPr>
              <a:defRPr/>
            </a:pPr>
            <a:r>
              <a:rPr lang="de-DE"/>
              <a:t>Slide | </a:t>
            </a:r>
            <a:fld id="{11DC3981-35BE-4C4C-923D-160EB43B4925}" type="slidenum">
              <a:rPr lang="de-DE"/>
              <a:pPr>
                <a:defRPr/>
              </a:pPr>
              <a:t>‹nr.›</a:t>
            </a:fld>
            <a:endParaRPr lang="de-DE"/>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6" name="Rectangle 6"/>
          <p:cNvSpPr>
            <a:spLocks noGrp="1" noChangeArrowheads="1"/>
          </p:cNvSpPr>
          <p:nvPr>
            <p:ph type="sldNum" sz="quarter" idx="11"/>
          </p:nvPr>
        </p:nvSpPr>
        <p:spPr>
          <a:ln/>
        </p:spPr>
        <p:txBody>
          <a:bodyPr/>
          <a:lstStyle>
            <a:lvl1pPr>
              <a:defRPr/>
            </a:lvl1pPr>
          </a:lstStyle>
          <a:p>
            <a:pPr>
              <a:defRPr/>
            </a:pPr>
            <a:r>
              <a:rPr lang="de-DE"/>
              <a:t>Slide | </a:t>
            </a:r>
            <a:fld id="{938A6FE2-8EBC-4E57-B70E-D26E7B68774D}" type="slidenum">
              <a:rPr lang="de-DE"/>
              <a:pPr>
                <a:defRPr/>
              </a:pPr>
              <a:t>‹nr.›</a:t>
            </a:fld>
            <a:endParaRPr lang="de-DE"/>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6" name="Rectangle 6"/>
          <p:cNvSpPr>
            <a:spLocks noGrp="1" noChangeArrowheads="1"/>
          </p:cNvSpPr>
          <p:nvPr>
            <p:ph type="sldNum" sz="quarter" idx="11"/>
          </p:nvPr>
        </p:nvSpPr>
        <p:spPr>
          <a:ln/>
        </p:spPr>
        <p:txBody>
          <a:bodyPr/>
          <a:lstStyle>
            <a:lvl1pPr>
              <a:defRPr/>
            </a:lvl1pPr>
          </a:lstStyle>
          <a:p>
            <a:pPr>
              <a:defRPr/>
            </a:pPr>
            <a:r>
              <a:rPr lang="de-DE"/>
              <a:t>Slide | </a:t>
            </a:r>
            <a:fld id="{64AD2ED9-E6A5-4E28-9717-30995F0533AF}" type="slidenum">
              <a:rPr lang="de-DE"/>
              <a:pPr>
                <a:defRPr/>
              </a:pPr>
              <a:t>‹nr.›</a:t>
            </a:fld>
            <a:endParaRPr lang="de-DE"/>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6431C1E7-D6CE-4166-8CE1-3370EE09E34B}" type="slidenum">
              <a:rPr lang="de-DE"/>
              <a:pPr>
                <a:defRPr/>
              </a:pPr>
              <a:t>‹nr.›</a:t>
            </a:fld>
            <a:endParaRPr lang="de-DE"/>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4946650" y="114300"/>
            <a:ext cx="1495425" cy="61944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4300"/>
            <a:ext cx="4337050" cy="61944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ftr" sz="quarter" idx="10"/>
          </p:nvPr>
        </p:nvSpPr>
        <p:spPr>
          <a:ln/>
        </p:spPr>
        <p:txBody>
          <a:bodyPr/>
          <a:lstStyle>
            <a:lvl1pPr>
              <a:defRPr/>
            </a:lvl1pPr>
          </a:lstStyle>
          <a:p>
            <a:pPr>
              <a:defRPr/>
            </a:pPr>
            <a:r>
              <a:rPr lang="de-DE"/>
              <a:t>17.12.2007, Preparation AFERA CPC 2008</a:t>
            </a:r>
          </a:p>
        </p:txBody>
      </p:sp>
      <p:sp>
        <p:nvSpPr>
          <p:cNvPr id="5" name="Rectangle 6"/>
          <p:cNvSpPr>
            <a:spLocks noGrp="1" noChangeArrowheads="1"/>
          </p:cNvSpPr>
          <p:nvPr>
            <p:ph type="sldNum" sz="quarter" idx="11"/>
          </p:nvPr>
        </p:nvSpPr>
        <p:spPr>
          <a:ln/>
        </p:spPr>
        <p:txBody>
          <a:bodyPr/>
          <a:lstStyle>
            <a:lvl1pPr>
              <a:defRPr/>
            </a:lvl1pPr>
          </a:lstStyle>
          <a:p>
            <a:pPr>
              <a:defRPr/>
            </a:pPr>
            <a:r>
              <a:rPr lang="de-DE"/>
              <a:t>Slide | </a:t>
            </a:r>
            <a:fld id="{94C645EF-CA42-4A72-80C2-DAAEAA92B858}" type="slidenum">
              <a:rPr lang="de-DE"/>
              <a:pPr>
                <a:defRPr/>
              </a:pPr>
              <a:t>‹nr.›</a:t>
            </a:fld>
            <a:endParaRPr lang="de-DE"/>
          </a:p>
        </p:txBody>
      </p:sp>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6F5C35-47AE-41BA-AB74-4372B9DCEDBE}" type="slidenum">
              <a:rPr lang="nl-NL">
                <a:solidFill>
                  <a:srgbClr val="000000"/>
                </a:solidFill>
              </a:rPr>
              <a:pPr>
                <a:defRPr/>
              </a:pPr>
              <a:t>‹nr.›</a:t>
            </a:fld>
            <a:endParaRPr lang="nl-NL">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3326145"/>
            <a:ext cx="5661618" cy="1646307"/>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2" y="6482697"/>
            <a:ext cx="1050635"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FFFFFF"/>
                </a:solidFill>
                <a:effectLst/>
                <a:uLnTx/>
                <a:uFillTx/>
                <a:latin typeface="Helvetica Neue"/>
                <a:ea typeface="+mn-ea"/>
                <a:cs typeface="Helvetica Neue"/>
              </a:rPr>
              <a:t>Powered by</a:t>
            </a:r>
          </a:p>
        </p:txBody>
      </p:sp>
      <p:pic>
        <p:nvPicPr>
          <p:cNvPr id="7" name="Picture 6"/>
          <p:cNvPicPr>
            <a:picLocks noChangeAspect="1"/>
          </p:cNvPicPr>
          <p:nvPr userDrawn="1"/>
        </p:nvPicPr>
        <p:blipFill>
          <a:blip r:embed="rId3" cstate="print"/>
          <a:stretch>
            <a:fillRect/>
          </a:stretch>
        </p:blipFill>
        <p:spPr>
          <a:xfrm>
            <a:off x="4234248" y="6520835"/>
            <a:ext cx="1238059" cy="209124"/>
          </a:xfrm>
          <a:prstGeom prst="rect">
            <a:avLst/>
          </a:prstGeom>
        </p:spPr>
      </p:pic>
      <p:sp>
        <p:nvSpPr>
          <p:cNvPr id="3" name="Text Placeholder 2"/>
          <p:cNvSpPr>
            <a:spLocks noGrp="1"/>
          </p:cNvSpPr>
          <p:nvPr>
            <p:ph type="body" sz="quarter" idx="12"/>
          </p:nvPr>
        </p:nvSpPr>
        <p:spPr>
          <a:xfrm>
            <a:off x="258729" y="4972051"/>
            <a:ext cx="2938463" cy="514349"/>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xmlns="" val="1591317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37B593F9-7B30-274B-BFFF-492683631E49}" type="slidenum">
              <a:rPr lang="en-US" sz="1800" b="0" kern="0" smtClean="0">
                <a:solidFill>
                  <a:sysClr val="windowText" lastClr="000000"/>
                </a:solidFill>
              </a:rPr>
              <a:pPr eaLnBrk="1" fontAlgn="auto" hangingPunct="1">
                <a:spcBef>
                  <a:spcPts val="0"/>
                </a:spcBef>
                <a:spcAft>
                  <a:spcPts val="0"/>
                </a:spcAft>
              </a:pPr>
              <a:t>‹nr.›</a:t>
            </a:fld>
            <a:endParaRPr lang="en-US" sz="1800" b="0" kern="0">
              <a:solidFill>
                <a:sysClr val="windowText" lastClr="000000"/>
              </a:solidFill>
            </a:endParaRPr>
          </a:p>
        </p:txBody>
      </p:sp>
      <p:sp>
        <p:nvSpPr>
          <p:cNvPr id="13" name="Text Placeholder 12"/>
          <p:cNvSpPr>
            <a:spLocks noGrp="1"/>
          </p:cNvSpPr>
          <p:nvPr>
            <p:ph type="body" sz="quarter" idx="13"/>
          </p:nvPr>
        </p:nvSpPr>
        <p:spPr>
          <a:xfrm>
            <a:off x="211403" y="4852525"/>
            <a:ext cx="4576388" cy="467783"/>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3113001"/>
            <a:ext cx="8229600" cy="114300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4043008"/>
            <a:ext cx="3859212" cy="374649"/>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5397121"/>
            <a:ext cx="4576388" cy="467783"/>
          </a:xfrm>
        </p:spPr>
        <p:txBody>
          <a:bodyPr/>
          <a:lstStyle>
            <a:lvl1pPr>
              <a:defRPr b="0"/>
            </a:lvl1pPr>
          </a:lstStyle>
          <a:p>
            <a:pPr lvl="0"/>
            <a:r>
              <a:rPr lang="en-US" dirty="0"/>
              <a:t>Click to edit</a:t>
            </a:r>
          </a:p>
        </p:txBody>
      </p:sp>
    </p:spTree>
    <p:extLst>
      <p:ext uri="{BB962C8B-B14F-4D97-AF65-F5344CB8AC3E}">
        <p14:creationId xmlns:p14="http://schemas.microsoft.com/office/powerpoint/2010/main" xmlns="" val="37378576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A88B48FB-E956-2048-9E74-C69E7CAA26CC}" type="slidenum">
              <a:rPr lang="en-US" sz="1800" b="0" kern="0" smtClean="0">
                <a:solidFill>
                  <a:sysClr val="windowText" lastClr="000000"/>
                </a:solidFill>
              </a:rPr>
              <a:pPr eaLnBrk="1" fontAlgn="auto" hangingPunct="1">
                <a:spcBef>
                  <a:spcPts val="0"/>
                </a:spcBef>
                <a:spcAft>
                  <a:spcPts val="0"/>
                </a:spcAft>
              </a:pPr>
              <a:t>‹nr.›</a:t>
            </a:fld>
            <a:endParaRPr lang="en-US" sz="1800" b="0" kern="0">
              <a:solidFill>
                <a:sysClr val="windowText" lastClr="000000"/>
              </a:solidFill>
            </a:endParaRPr>
          </a:p>
        </p:txBody>
      </p:sp>
    </p:spTree>
    <p:extLst>
      <p:ext uri="{BB962C8B-B14F-4D97-AF65-F5344CB8AC3E}">
        <p14:creationId xmlns:p14="http://schemas.microsoft.com/office/powerpoint/2010/main" xmlns="" val="1572100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pPr eaLnBrk="1" fontAlgn="auto" hangingPunct="1">
              <a:spcBef>
                <a:spcPts val="0"/>
              </a:spcBef>
              <a:spcAft>
                <a:spcPts val="0"/>
              </a:spcAft>
            </a:pPr>
            <a:fld id="{A88B48FB-E956-2048-9E74-C69E7CAA26CC}" type="slidenum">
              <a:rPr lang="en-US" sz="1800" b="0" kern="0" smtClean="0">
                <a:solidFill>
                  <a:sysClr val="windowText" lastClr="000000"/>
                </a:solidFill>
              </a:rPr>
              <a:pPr eaLnBrk="1" fontAlgn="auto" hangingPunct="1">
                <a:spcBef>
                  <a:spcPts val="0"/>
                </a:spcBef>
                <a:spcAft>
                  <a:spcPts val="0"/>
                </a:spcAft>
              </a:pPr>
              <a:t>‹nr.›</a:t>
            </a:fld>
            <a:endParaRPr lang="en-US" sz="1800" b="0" kern="0">
              <a:solidFill>
                <a:sysClr val="windowText" lastClr="000000"/>
              </a:solidFill>
            </a:endParaRPr>
          </a:p>
        </p:txBody>
      </p:sp>
    </p:spTree>
    <p:extLst>
      <p:ext uri="{BB962C8B-B14F-4D97-AF65-F5344CB8AC3E}">
        <p14:creationId xmlns:p14="http://schemas.microsoft.com/office/powerpoint/2010/main" xmlns="" val="109216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C2A8C16-F3B3-4A07-A885-0B5E718319BF}"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0804643-6BDF-4BD4-91E2-1137DAA5097F}"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23162D90-83EB-47B9-AB84-D28D7CCC661A}"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7F5CA736-391C-4BC9-821D-D0CB909536C2}"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0328151-35EC-4358-A42F-CECA98D53A25}"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7.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8.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nl-NL"/>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nl-NL"/>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5D8536BE-F925-4AB3-8E26-01BC1B21DF87}" type="slidenum">
              <a:rPr lang="nl-NL"/>
              <a:pPr>
                <a:defRPr/>
              </a:pPr>
              <a:t>‹nr.›</a:t>
            </a:fld>
            <a:endParaRPr lang="nl-NL"/>
          </a:p>
        </p:txBody>
      </p:sp>
      <p:sp>
        <p:nvSpPr>
          <p:cNvPr id="8204" name="Rectangle 12"/>
          <p:cNvSpPr>
            <a:spLocks noChangeArrowheads="1"/>
          </p:cNvSpPr>
          <p:nvPr/>
        </p:nvSpPr>
        <p:spPr bwMode="auto">
          <a:xfrm>
            <a:off x="0" y="0"/>
            <a:ext cx="762000" cy="6858000"/>
          </a:xfrm>
          <a:prstGeom prst="rect">
            <a:avLst/>
          </a:prstGeom>
          <a:gradFill rotWithShape="0">
            <a:gsLst>
              <a:gs pos="0">
                <a:srgbClr val="E00000"/>
              </a:gs>
              <a:gs pos="50000">
                <a:srgbClr val="FFFFFF"/>
              </a:gs>
              <a:gs pos="100000">
                <a:srgbClr val="E00000"/>
              </a:gs>
            </a:gsLst>
            <a:lin ang="0" scaled="1"/>
          </a:gradFill>
          <a:ln w="9525">
            <a:solidFill>
              <a:schemeClr val="tx1"/>
            </a:solidFill>
            <a:miter lim="800000"/>
            <a:headEnd/>
            <a:tailEnd/>
          </a:ln>
          <a:effectLst/>
        </p:spPr>
        <p:txBody>
          <a:bodyPr wrap="none"/>
          <a:lstStyle/>
          <a:p>
            <a:pPr algn="ctr">
              <a:defRPr/>
            </a:pPr>
            <a:endParaRPr lang="nl-NL" sz="3200">
              <a:latin typeface="Times New Roman" pitchFamily="18" charset="0"/>
            </a:endParaRPr>
          </a:p>
          <a:p>
            <a:pPr algn="ctr">
              <a:defRPr/>
            </a:pPr>
            <a:r>
              <a:rPr lang="nl-NL" sz="4000">
                <a:latin typeface="Times New Roman" pitchFamily="18" charset="0"/>
              </a:rPr>
              <a:t>A</a:t>
            </a:r>
          </a:p>
          <a:p>
            <a:pPr algn="ctr">
              <a:defRPr/>
            </a:pPr>
            <a:r>
              <a:rPr lang="nl-NL" sz="4000">
                <a:latin typeface="Times New Roman" pitchFamily="18" charset="0"/>
              </a:rPr>
              <a:t>F</a:t>
            </a:r>
          </a:p>
          <a:p>
            <a:pPr algn="ctr">
              <a:defRPr/>
            </a:pPr>
            <a:r>
              <a:rPr lang="nl-NL" sz="4000">
                <a:latin typeface="Times New Roman" pitchFamily="18" charset="0"/>
              </a:rPr>
              <a:t>E</a:t>
            </a:r>
          </a:p>
          <a:p>
            <a:pPr algn="ctr">
              <a:defRPr/>
            </a:pPr>
            <a:r>
              <a:rPr lang="nl-NL" sz="4000">
                <a:latin typeface="Times New Roman" pitchFamily="18" charset="0"/>
              </a:rPr>
              <a:t>R</a:t>
            </a:r>
          </a:p>
          <a:p>
            <a:pPr algn="ctr">
              <a:defRPr/>
            </a:pPr>
            <a:r>
              <a:rPr lang="nl-NL" sz="4000">
                <a:latin typeface="Times New Roman" pitchFamily="18" charset="0"/>
              </a:rPr>
              <a:t>A</a:t>
            </a:r>
          </a:p>
          <a:p>
            <a:pPr algn="ctr">
              <a:defRPr/>
            </a:pPr>
            <a:endParaRPr lang="nl-NL" sz="4000">
              <a:latin typeface="Times New Roman" pitchFamily="18" charset="0"/>
            </a:endParaRPr>
          </a:p>
          <a:p>
            <a:pPr algn="ctr">
              <a:defRPr/>
            </a:pPr>
            <a:r>
              <a:rPr lang="en-US" sz="4000">
                <a:latin typeface="Times New Roman" pitchFamily="18" charset="0"/>
              </a:rPr>
              <a:t>M</a:t>
            </a:r>
          </a:p>
          <a:p>
            <a:pPr algn="ctr">
              <a:defRPr/>
            </a:pPr>
            <a:r>
              <a:rPr lang="en-US" sz="4000">
                <a:latin typeface="Times New Roman" pitchFamily="18" charset="0"/>
              </a:rPr>
              <a:t>K</a:t>
            </a:r>
            <a:endParaRPr lang="nl-NL" sz="4000">
              <a:latin typeface="Times New Roman" pitchFamily="18" charset="0"/>
            </a:endParaRPr>
          </a:p>
          <a:p>
            <a:pPr algn="ctr">
              <a:defRPr/>
            </a:pPr>
            <a:r>
              <a:rPr lang="nl-NL" sz="4000">
                <a:latin typeface="Times New Roman" pitchFamily="18" charset="0"/>
              </a:rPr>
              <a:t>C</a:t>
            </a:r>
          </a:p>
          <a:p>
            <a:pPr algn="ctr">
              <a:defRPr/>
            </a:pPr>
            <a:endParaRPr lang="nl-NL" sz="3200" b="0">
              <a:latin typeface="Times New Roman" pitchFamily="18" charset="0"/>
            </a:endParaRPr>
          </a:p>
          <a:p>
            <a:pPr algn="ctr">
              <a:defRPr/>
            </a:pPr>
            <a:endParaRPr lang="nl-NL" sz="2400" b="0">
              <a:latin typeface="Times New Roman" pitchFamily="18" charset="0"/>
            </a:endParaRPr>
          </a:p>
        </p:txBody>
      </p:sp>
      <p:sp>
        <p:nvSpPr>
          <p:cNvPr id="8205" name="Rectangle 13"/>
          <p:cNvSpPr>
            <a:spLocks noChangeArrowheads="1"/>
          </p:cNvSpPr>
          <p:nvPr/>
        </p:nvSpPr>
        <p:spPr bwMode="auto">
          <a:xfrm>
            <a:off x="762000" y="0"/>
            <a:ext cx="8382000" cy="6858000"/>
          </a:xfrm>
          <a:prstGeom prst="rect">
            <a:avLst/>
          </a:prstGeom>
          <a:solidFill>
            <a:schemeClr val="bg1"/>
          </a:solidFill>
          <a:ln w="9525">
            <a:solidFill>
              <a:schemeClr val="tx1"/>
            </a:solidFill>
            <a:miter lim="800000"/>
            <a:headEnd/>
            <a:tailEnd/>
          </a:ln>
          <a:effectLst/>
        </p:spPr>
        <p:txBody>
          <a:bodyPr wrap="none" anchor="ctr"/>
          <a:lstStyle/>
          <a:p>
            <a:pPr>
              <a:defRPr/>
            </a:pPr>
            <a:endParaRPr lang="nl-NL"/>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3E"/>
        </a:solidFill>
        <a:effectLst/>
      </p:bgPr>
    </p:bg>
    <p:spTree>
      <p:nvGrpSpPr>
        <p:cNvPr id="1" name=""/>
        <p:cNvGrpSpPr/>
        <p:nvPr/>
      </p:nvGrpSpPr>
      <p:grpSpPr>
        <a:xfrm>
          <a:off x="0" y="0"/>
          <a:ext cx="0" cy="0"/>
          <a:chOff x="0" y="0"/>
          <a:chExt cx="0" cy="0"/>
        </a:xfrm>
      </p:grpSpPr>
      <p:pic>
        <p:nvPicPr>
          <p:cNvPr id="1028" name="Picture 2" descr="Proddir2005_1"/>
          <p:cNvPicPr>
            <a:picLocks noChangeAspect="1" noChangeArrowheads="1"/>
          </p:cNvPicPr>
          <p:nvPr userDrawn="1"/>
        </p:nvPicPr>
        <p:blipFill>
          <a:blip r:embed="rId14" cstate="print"/>
          <a:srcRect l="38979" t="25217" r="27303"/>
          <a:stretch>
            <a:fillRect/>
          </a:stretch>
        </p:blipFill>
        <p:spPr bwMode="auto">
          <a:xfrm>
            <a:off x="1588" y="0"/>
            <a:ext cx="977900" cy="6858000"/>
          </a:xfrm>
          <a:prstGeom prst="rect">
            <a:avLst/>
          </a:prstGeom>
          <a:noFill/>
          <a:ln w="9525">
            <a:noFill/>
            <a:miter lim="800000"/>
            <a:headEnd/>
            <a:tailEnd/>
          </a:ln>
        </p:spPr>
      </p:pic>
      <p:sp>
        <p:nvSpPr>
          <p:cNvPr id="1029" name="Rectangle 3"/>
          <p:cNvSpPr>
            <a:spLocks noGrp="1" noChangeArrowheads="1"/>
          </p:cNvSpPr>
          <p:nvPr>
            <p:ph type="body" idx="1"/>
          </p:nvPr>
        </p:nvSpPr>
        <p:spPr bwMode="auto">
          <a:xfrm>
            <a:off x="1524000" y="1981200"/>
            <a:ext cx="6934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9844" name="Rectangle 4"/>
          <p:cNvSpPr>
            <a:spLocks noChangeArrowheads="1"/>
          </p:cNvSpPr>
          <p:nvPr/>
        </p:nvSpPr>
        <p:spPr bwMode="auto">
          <a:xfrm>
            <a:off x="2970213" y="6597650"/>
            <a:ext cx="6154737" cy="260350"/>
          </a:xfrm>
          <a:prstGeom prst="rect">
            <a:avLst/>
          </a:prstGeom>
          <a:solidFill>
            <a:srgbClr val="EF2525"/>
          </a:solidFill>
          <a:ln w="9525">
            <a:noFill/>
            <a:miter lim="800000"/>
            <a:headEnd/>
            <a:tailEnd/>
          </a:ln>
          <a:effectLst/>
        </p:spPr>
        <p:txBody>
          <a:bodyPr wrap="none" anchor="ctr"/>
          <a:lstStyle/>
          <a:p>
            <a:pPr algn="ctr">
              <a:defRPr/>
            </a:pPr>
            <a:r>
              <a:rPr lang="nl-NL" sz="1400" noProof="1">
                <a:solidFill>
                  <a:schemeClr val="bg1"/>
                </a:solidFill>
                <a:latin typeface="Arial" charset="0"/>
              </a:rPr>
              <a:t>Promoting the Interests of the Self Adhesive Tape Industry</a:t>
            </a:r>
            <a:endParaRPr lang="nl-NL" sz="1400">
              <a:solidFill>
                <a:schemeClr val="accent2"/>
              </a:solidFill>
              <a:latin typeface="Arial" charset="0"/>
            </a:endParaRPr>
          </a:p>
        </p:txBody>
      </p:sp>
      <p:sp>
        <p:nvSpPr>
          <p:cNvPr id="419845" name="Rectangle 5"/>
          <p:cNvSpPr>
            <a:spLocks noGrp="1" noChangeArrowheads="1"/>
          </p:cNvSpPr>
          <p:nvPr>
            <p:ph type="title"/>
          </p:nvPr>
        </p:nvSpPr>
        <p:spPr bwMode="auto">
          <a:xfrm>
            <a:off x="1050925" y="157163"/>
            <a:ext cx="7953375" cy="990600"/>
          </a:xfrm>
          <a:prstGeom prst="rect">
            <a:avLst/>
          </a:prstGeom>
          <a:noFill/>
          <a:ln w="9525" algn="ctr">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graphicFrame>
        <p:nvGraphicFramePr>
          <p:cNvPr id="1026" name="Object 6"/>
          <p:cNvGraphicFramePr>
            <a:graphicFrameLocks noChangeAspect="1"/>
          </p:cNvGraphicFramePr>
          <p:nvPr/>
        </p:nvGraphicFramePr>
        <p:xfrm>
          <a:off x="87313" y="6272213"/>
          <a:ext cx="684212" cy="434975"/>
        </p:xfrm>
        <a:graphic>
          <a:graphicData uri="http://schemas.openxmlformats.org/presentationml/2006/ole">
            <p:oleObj spid="_x0000_s1047" name="Image" r:id="rId15" imgW="1704762" imgH="1085714" progId="">
              <p:embed/>
            </p:oleObj>
          </a:graphicData>
        </a:graphic>
      </p:graphicFrame>
    </p:spTree>
  </p:cSld>
  <p:clrMap bg1="lt1" tx1="dk1" bg2="lt2" tx2="dk2" accent1="accent1" accent2="accent2" accent3="accent3" accent4="accent4" accent5="accent5" accent6="accent6" hlink="hlink" folHlink="folHlink"/>
  <p:sldLayoutIdLst>
    <p:sldLayoutId id="2147484254"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r" rtl="0" eaLnBrk="0" fontAlgn="base" hangingPunct="0">
        <a:spcBef>
          <a:spcPct val="0"/>
        </a:spcBef>
        <a:spcAft>
          <a:spcPct val="0"/>
        </a:spcAft>
        <a:defRPr sz="4000">
          <a:solidFill>
            <a:srgbClr val="FFFF00"/>
          </a:solidFill>
          <a:latin typeface="+mj-lt"/>
          <a:ea typeface="+mj-ea"/>
          <a:cs typeface="+mj-cs"/>
        </a:defRPr>
      </a:lvl1pPr>
      <a:lvl2pPr algn="r" rtl="0" eaLnBrk="0" fontAlgn="base" hangingPunct="0">
        <a:spcBef>
          <a:spcPct val="0"/>
        </a:spcBef>
        <a:spcAft>
          <a:spcPct val="0"/>
        </a:spcAft>
        <a:defRPr sz="4000">
          <a:solidFill>
            <a:srgbClr val="FFFF00"/>
          </a:solidFill>
          <a:latin typeface="Tahoma" pitchFamily="34" charset="0"/>
        </a:defRPr>
      </a:lvl2pPr>
      <a:lvl3pPr algn="r" rtl="0" eaLnBrk="0" fontAlgn="base" hangingPunct="0">
        <a:spcBef>
          <a:spcPct val="0"/>
        </a:spcBef>
        <a:spcAft>
          <a:spcPct val="0"/>
        </a:spcAft>
        <a:defRPr sz="4000">
          <a:solidFill>
            <a:srgbClr val="FFFF00"/>
          </a:solidFill>
          <a:latin typeface="Tahoma" pitchFamily="34" charset="0"/>
        </a:defRPr>
      </a:lvl3pPr>
      <a:lvl4pPr algn="r" rtl="0" eaLnBrk="0" fontAlgn="base" hangingPunct="0">
        <a:spcBef>
          <a:spcPct val="0"/>
        </a:spcBef>
        <a:spcAft>
          <a:spcPct val="0"/>
        </a:spcAft>
        <a:defRPr sz="4000">
          <a:solidFill>
            <a:srgbClr val="FFFF00"/>
          </a:solidFill>
          <a:latin typeface="Tahoma" pitchFamily="34" charset="0"/>
        </a:defRPr>
      </a:lvl4pPr>
      <a:lvl5pPr algn="r" rtl="0" eaLnBrk="0" fontAlgn="base" hangingPunct="0">
        <a:spcBef>
          <a:spcPct val="0"/>
        </a:spcBef>
        <a:spcAft>
          <a:spcPct val="0"/>
        </a:spcAft>
        <a:defRPr sz="4000">
          <a:solidFill>
            <a:srgbClr val="FFFF00"/>
          </a:solidFill>
          <a:latin typeface="Tahoma" pitchFamily="34" charset="0"/>
        </a:defRPr>
      </a:lvl5pPr>
      <a:lvl6pPr marL="457200" algn="r" rtl="0" fontAlgn="base">
        <a:spcBef>
          <a:spcPct val="0"/>
        </a:spcBef>
        <a:spcAft>
          <a:spcPct val="0"/>
        </a:spcAft>
        <a:defRPr sz="4000">
          <a:solidFill>
            <a:srgbClr val="FFFF00"/>
          </a:solidFill>
          <a:latin typeface="Tahoma" pitchFamily="34" charset="0"/>
        </a:defRPr>
      </a:lvl6pPr>
      <a:lvl7pPr marL="914400" algn="r" rtl="0" fontAlgn="base">
        <a:spcBef>
          <a:spcPct val="0"/>
        </a:spcBef>
        <a:spcAft>
          <a:spcPct val="0"/>
        </a:spcAft>
        <a:defRPr sz="4000">
          <a:solidFill>
            <a:srgbClr val="FFFF00"/>
          </a:solidFill>
          <a:latin typeface="Tahoma" pitchFamily="34" charset="0"/>
        </a:defRPr>
      </a:lvl7pPr>
      <a:lvl8pPr marL="1371600" algn="r" rtl="0" fontAlgn="base">
        <a:spcBef>
          <a:spcPct val="0"/>
        </a:spcBef>
        <a:spcAft>
          <a:spcPct val="0"/>
        </a:spcAft>
        <a:defRPr sz="4000">
          <a:solidFill>
            <a:srgbClr val="FFFF00"/>
          </a:solidFill>
          <a:latin typeface="Tahoma" pitchFamily="34" charset="0"/>
        </a:defRPr>
      </a:lvl8pPr>
      <a:lvl9pPr marL="1828800" algn="r" rtl="0" fontAlgn="base">
        <a:spcBef>
          <a:spcPct val="0"/>
        </a:spcBef>
        <a:spcAft>
          <a:spcPct val="0"/>
        </a:spcAft>
        <a:defRPr sz="4000">
          <a:solidFill>
            <a:srgbClr val="FFFF00"/>
          </a:solidFill>
          <a:latin typeface="Tahoma" pitchFamily="34" charset="0"/>
        </a:defRPr>
      </a:lvl9pPr>
    </p:titleStyle>
    <p:bodyStyle>
      <a:lvl1pPr marL="342900" indent="-342900" algn="l" rtl="0" eaLnBrk="0" fontAlgn="base" hangingPunct="0">
        <a:spcBef>
          <a:spcPct val="20000"/>
        </a:spcBef>
        <a:spcAft>
          <a:spcPct val="0"/>
        </a:spcAft>
        <a:buSzPct val="70000"/>
        <a:buFont typeface="Wingdings" pitchFamily="2" charset="2"/>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SzPct val="70000"/>
        <a:buFont typeface="Wingdings" pitchFamily="2" charset="2"/>
        <a:buChar char="§"/>
        <a:defRPr sz="2400">
          <a:solidFill>
            <a:schemeClr val="bg1"/>
          </a:solidFill>
          <a:latin typeface="+mn-lt"/>
        </a:defRPr>
      </a:lvl2pPr>
      <a:lvl3pPr marL="1143000" indent="-228600" algn="l" rtl="0" eaLnBrk="0" fontAlgn="base" hangingPunct="0">
        <a:spcBef>
          <a:spcPct val="20000"/>
        </a:spcBef>
        <a:spcAft>
          <a:spcPct val="0"/>
        </a:spcAft>
        <a:buSzPct val="70000"/>
        <a:buFont typeface="Wingdings" pitchFamily="2" charset="2"/>
        <a:buChar char="§"/>
        <a:defRPr sz="2000">
          <a:solidFill>
            <a:schemeClr val="bg1"/>
          </a:solidFill>
          <a:latin typeface="+mn-lt"/>
        </a:defRPr>
      </a:lvl3pPr>
      <a:lvl4pPr marL="1562100" indent="-228600" algn="l" rtl="0" eaLnBrk="0" fontAlgn="base" hangingPunct="0">
        <a:spcBef>
          <a:spcPct val="20000"/>
        </a:spcBef>
        <a:spcAft>
          <a:spcPct val="0"/>
        </a:spcAft>
        <a:buSzPct val="70000"/>
        <a:buFont typeface="Wingdings" pitchFamily="2" charset="2"/>
        <a:buChar char="§"/>
        <a:defRPr>
          <a:solidFill>
            <a:schemeClr val="bg1"/>
          </a:solidFill>
          <a:latin typeface="+mn-lt"/>
        </a:defRPr>
      </a:lvl4pPr>
      <a:lvl5pPr marL="1981200" indent="-228600" algn="l" rtl="0" eaLnBrk="0" fontAlgn="base" hangingPunct="0">
        <a:spcBef>
          <a:spcPct val="20000"/>
        </a:spcBef>
        <a:spcAft>
          <a:spcPct val="0"/>
        </a:spcAft>
        <a:buSzPct val="70000"/>
        <a:buFont typeface="Wingdings" pitchFamily="2" charset="2"/>
        <a:buChar char="§"/>
        <a:defRPr sz="1600">
          <a:solidFill>
            <a:schemeClr val="bg1"/>
          </a:solidFill>
          <a:latin typeface="+mn-lt"/>
        </a:defRPr>
      </a:lvl5pPr>
      <a:lvl6pPr marL="2438400" indent="-228600" algn="l" rtl="0" fontAlgn="base">
        <a:spcBef>
          <a:spcPct val="20000"/>
        </a:spcBef>
        <a:spcAft>
          <a:spcPct val="0"/>
        </a:spcAft>
        <a:buSzPct val="70000"/>
        <a:buFont typeface="Wingdings" pitchFamily="2" charset="2"/>
        <a:buChar char="§"/>
        <a:defRPr sz="1600">
          <a:solidFill>
            <a:schemeClr val="bg1"/>
          </a:solidFill>
          <a:latin typeface="+mn-lt"/>
        </a:defRPr>
      </a:lvl6pPr>
      <a:lvl7pPr marL="2895600" indent="-228600" algn="l" rtl="0" fontAlgn="base">
        <a:spcBef>
          <a:spcPct val="20000"/>
        </a:spcBef>
        <a:spcAft>
          <a:spcPct val="0"/>
        </a:spcAft>
        <a:buSzPct val="70000"/>
        <a:buFont typeface="Wingdings" pitchFamily="2" charset="2"/>
        <a:buChar char="§"/>
        <a:defRPr sz="1600">
          <a:solidFill>
            <a:schemeClr val="bg1"/>
          </a:solidFill>
          <a:latin typeface="+mn-lt"/>
        </a:defRPr>
      </a:lvl7pPr>
      <a:lvl8pPr marL="3352800" indent="-228600" algn="l" rtl="0" fontAlgn="base">
        <a:spcBef>
          <a:spcPct val="20000"/>
        </a:spcBef>
        <a:spcAft>
          <a:spcPct val="0"/>
        </a:spcAft>
        <a:buSzPct val="70000"/>
        <a:buFont typeface="Wingdings" pitchFamily="2" charset="2"/>
        <a:buChar char="§"/>
        <a:defRPr sz="1600">
          <a:solidFill>
            <a:schemeClr val="bg1"/>
          </a:solidFill>
          <a:latin typeface="+mn-lt"/>
        </a:defRPr>
      </a:lvl8pPr>
      <a:lvl9pPr marL="3810000" indent="-228600" algn="l" rtl="0" fontAlgn="base">
        <a:spcBef>
          <a:spcPct val="20000"/>
        </a:spcBef>
        <a:spcAft>
          <a:spcPct val="0"/>
        </a:spcAft>
        <a:buSzPct val="70000"/>
        <a:buFont typeface="Wingdings" pitchFamily="2" charset="2"/>
        <a:buChar char="§"/>
        <a:defRPr sz="16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3E"/>
        </a:solidFill>
        <a:effectLst/>
      </p:bgPr>
    </p:bg>
    <p:spTree>
      <p:nvGrpSpPr>
        <p:cNvPr id="1" name=""/>
        <p:cNvGrpSpPr/>
        <p:nvPr/>
      </p:nvGrpSpPr>
      <p:grpSpPr>
        <a:xfrm>
          <a:off x="0" y="0"/>
          <a:ext cx="0" cy="0"/>
          <a:chOff x="0" y="0"/>
          <a:chExt cx="0" cy="0"/>
        </a:xfrm>
      </p:grpSpPr>
      <p:sp>
        <p:nvSpPr>
          <p:cNvPr id="3076" name="Rectangle 2"/>
          <p:cNvSpPr>
            <a:spLocks noGrp="1" noChangeArrowheads="1"/>
          </p:cNvSpPr>
          <p:nvPr>
            <p:ph type="body" idx="1"/>
          </p:nvPr>
        </p:nvSpPr>
        <p:spPr bwMode="auto">
          <a:xfrm>
            <a:off x="1524000" y="1981200"/>
            <a:ext cx="6934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34179" name="Rectangle 3"/>
          <p:cNvSpPr>
            <a:spLocks noChangeArrowheads="1"/>
          </p:cNvSpPr>
          <p:nvPr userDrawn="1"/>
        </p:nvSpPr>
        <p:spPr bwMode="auto">
          <a:xfrm>
            <a:off x="2970213" y="6597650"/>
            <a:ext cx="6154737" cy="260350"/>
          </a:xfrm>
          <a:prstGeom prst="rect">
            <a:avLst/>
          </a:prstGeom>
          <a:solidFill>
            <a:srgbClr val="EF2525"/>
          </a:solidFill>
          <a:ln w="9525">
            <a:noFill/>
            <a:miter lim="800000"/>
            <a:headEnd/>
            <a:tailEnd/>
          </a:ln>
          <a:effectLst/>
        </p:spPr>
        <p:txBody>
          <a:bodyPr wrap="none" anchor="ctr"/>
          <a:lstStyle/>
          <a:p>
            <a:pPr algn="ctr">
              <a:defRPr/>
            </a:pPr>
            <a:r>
              <a:rPr lang="nl-NL" sz="1400" noProof="1">
                <a:solidFill>
                  <a:schemeClr val="bg1"/>
                </a:solidFill>
                <a:latin typeface="Arial" charset="0"/>
              </a:rPr>
              <a:t>Promoting the Interests of the Self Adhesive Tape Industry</a:t>
            </a:r>
            <a:endParaRPr lang="nl-NL" sz="1400">
              <a:solidFill>
                <a:schemeClr val="accent2"/>
              </a:solidFill>
              <a:latin typeface="Arial" charset="0"/>
            </a:endParaRPr>
          </a:p>
        </p:txBody>
      </p:sp>
      <p:sp>
        <p:nvSpPr>
          <p:cNvPr id="434180" name="Rectangle 4"/>
          <p:cNvSpPr>
            <a:spLocks noGrp="1" noChangeArrowheads="1"/>
          </p:cNvSpPr>
          <p:nvPr>
            <p:ph type="title"/>
          </p:nvPr>
        </p:nvSpPr>
        <p:spPr bwMode="auto">
          <a:xfrm>
            <a:off x="544513" y="157163"/>
            <a:ext cx="7953375" cy="990600"/>
          </a:xfrm>
          <a:prstGeom prst="rect">
            <a:avLst/>
          </a:prstGeom>
          <a:noFill/>
          <a:ln w="9525" algn="ctr">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graphicFrame>
        <p:nvGraphicFramePr>
          <p:cNvPr id="3074" name="Object 5"/>
          <p:cNvGraphicFramePr>
            <a:graphicFrameLocks noChangeAspect="1"/>
          </p:cNvGraphicFramePr>
          <p:nvPr/>
        </p:nvGraphicFramePr>
        <p:xfrm>
          <a:off x="131763" y="6307138"/>
          <a:ext cx="684212" cy="434975"/>
        </p:xfrm>
        <a:graphic>
          <a:graphicData uri="http://schemas.openxmlformats.org/presentationml/2006/ole">
            <p:oleObj spid="_x0000_s3095" name="Image" r:id="rId14" imgW="1704762" imgH="1085714" progId="">
              <p:embed/>
            </p:oleObj>
          </a:graphicData>
        </a:graphic>
      </p:graphicFrame>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200" algn="ctr" rtl="0" fontAlgn="base">
        <a:spcBef>
          <a:spcPct val="0"/>
        </a:spcBef>
        <a:spcAft>
          <a:spcPct val="0"/>
        </a:spcAft>
        <a:defRPr sz="4400">
          <a:solidFill>
            <a:srgbClr val="FFFF00"/>
          </a:solidFill>
          <a:latin typeface="Arial" charset="0"/>
        </a:defRPr>
      </a:lvl6pPr>
      <a:lvl7pPr marL="914400" algn="ctr" rtl="0" fontAlgn="base">
        <a:spcBef>
          <a:spcPct val="0"/>
        </a:spcBef>
        <a:spcAft>
          <a:spcPct val="0"/>
        </a:spcAft>
        <a:defRPr sz="4400">
          <a:solidFill>
            <a:srgbClr val="FFFF00"/>
          </a:solidFill>
          <a:latin typeface="Arial" charset="0"/>
        </a:defRPr>
      </a:lvl7pPr>
      <a:lvl8pPr marL="1371600" algn="ctr" rtl="0" fontAlgn="base">
        <a:spcBef>
          <a:spcPct val="0"/>
        </a:spcBef>
        <a:spcAft>
          <a:spcPct val="0"/>
        </a:spcAft>
        <a:defRPr sz="4400">
          <a:solidFill>
            <a:srgbClr val="FFFF00"/>
          </a:solidFill>
          <a:latin typeface="Arial" charset="0"/>
        </a:defRPr>
      </a:lvl8pPr>
      <a:lvl9pPr marL="1828800" algn="ctr" rtl="0" fontAlgn="base">
        <a:spcBef>
          <a:spcPct val="0"/>
        </a:spcBef>
        <a:spcAft>
          <a:spcPct val="0"/>
        </a:spcAft>
        <a:defRPr sz="44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2418" name="Freeform 2"/>
          <p:cNvSpPr>
            <a:spLocks/>
          </p:cNvSpPr>
          <p:nvPr userDrawn="1"/>
        </p:nvSpPr>
        <p:spPr bwMode="auto">
          <a:xfrm>
            <a:off x="0" y="0"/>
            <a:ext cx="6654800" cy="1133475"/>
          </a:xfrm>
          <a:custGeom>
            <a:avLst/>
            <a:gdLst/>
            <a:ahLst/>
            <a:cxnLst>
              <a:cxn ang="0">
                <a:pos x="13644" y="2381"/>
              </a:cxn>
              <a:cxn ang="0">
                <a:pos x="13989" y="1115"/>
              </a:cxn>
              <a:cxn ang="0">
                <a:pos x="13720" y="0"/>
              </a:cxn>
              <a:cxn ang="0">
                <a:pos x="0" y="0"/>
              </a:cxn>
              <a:cxn ang="0">
                <a:pos x="0" y="2381"/>
              </a:cxn>
              <a:cxn ang="0">
                <a:pos x="13644" y="2381"/>
              </a:cxn>
            </a:cxnLst>
            <a:rect l="0" t="0" r="r" b="b"/>
            <a:pathLst>
              <a:path w="13989" h="2381">
                <a:moveTo>
                  <a:pt x="13644" y="2381"/>
                </a:moveTo>
                <a:cubicBezTo>
                  <a:pt x="13863" y="2009"/>
                  <a:pt x="13989" y="1577"/>
                  <a:pt x="13989" y="1115"/>
                </a:cubicBezTo>
                <a:cubicBezTo>
                  <a:pt x="13989" y="713"/>
                  <a:pt x="13889" y="336"/>
                  <a:pt x="13720" y="0"/>
                </a:cubicBezTo>
                <a:cubicBezTo>
                  <a:pt x="0" y="0"/>
                  <a:pt x="0" y="0"/>
                  <a:pt x="0" y="0"/>
                </a:cubicBezTo>
                <a:cubicBezTo>
                  <a:pt x="0" y="2381"/>
                  <a:pt x="0" y="2381"/>
                  <a:pt x="0" y="2381"/>
                </a:cubicBezTo>
                <a:lnTo>
                  <a:pt x="13644" y="2381"/>
                </a:lnTo>
                <a:close/>
              </a:path>
            </a:pathLst>
          </a:custGeom>
          <a:solidFill>
            <a:schemeClr val="accent2"/>
          </a:solidFill>
          <a:ln w="9525">
            <a:noFill/>
            <a:round/>
            <a:headEnd/>
            <a:tailEnd/>
          </a:ln>
        </p:spPr>
        <p:txBody>
          <a:bodyPr/>
          <a:lstStyle/>
          <a:p>
            <a:pPr>
              <a:defRPr/>
            </a:pPr>
            <a:endParaRPr lang="nl-NL"/>
          </a:p>
        </p:txBody>
      </p:sp>
      <p:sp>
        <p:nvSpPr>
          <p:cNvPr id="7171" name="Rectangle 3"/>
          <p:cNvSpPr>
            <a:spLocks noGrp="1" noChangeArrowheads="1"/>
          </p:cNvSpPr>
          <p:nvPr>
            <p:ph type="title"/>
          </p:nvPr>
        </p:nvSpPr>
        <p:spPr bwMode="auto">
          <a:xfrm>
            <a:off x="457200" y="114300"/>
            <a:ext cx="5984875" cy="863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Titelmasterformat durch Klicken bearbeiten</a:t>
            </a:r>
          </a:p>
        </p:txBody>
      </p:sp>
      <p:sp>
        <p:nvSpPr>
          <p:cNvPr id="7172" name="Rectangle 4"/>
          <p:cNvSpPr>
            <a:spLocks noGrp="1" noChangeArrowheads="1"/>
          </p:cNvSpPr>
          <p:nvPr>
            <p:ph type="body" idx="1"/>
          </p:nvPr>
        </p:nvSpPr>
        <p:spPr bwMode="auto">
          <a:xfrm>
            <a:off x="466725" y="1698625"/>
            <a:ext cx="54006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72421" name="Rectangle 5"/>
          <p:cNvSpPr>
            <a:spLocks noGrp="1" noChangeArrowheads="1"/>
          </p:cNvSpPr>
          <p:nvPr>
            <p:ph type="ftr" sz="quarter" idx="3"/>
          </p:nvPr>
        </p:nvSpPr>
        <p:spPr bwMode="auto">
          <a:xfrm>
            <a:off x="466725" y="6524625"/>
            <a:ext cx="3168650" cy="1365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1" hangingPunct="1">
              <a:defRPr sz="900" b="0">
                <a:latin typeface="+mn-lt"/>
              </a:defRPr>
            </a:lvl1pPr>
          </a:lstStyle>
          <a:p>
            <a:pPr>
              <a:defRPr/>
            </a:pPr>
            <a:r>
              <a:rPr lang="de-DE"/>
              <a:t>17.12.2007, Preparation AFERA CPC 2008</a:t>
            </a:r>
          </a:p>
        </p:txBody>
      </p:sp>
      <p:sp>
        <p:nvSpPr>
          <p:cNvPr id="572422" name="Rectangle 6"/>
          <p:cNvSpPr>
            <a:spLocks noGrp="1" noChangeArrowheads="1"/>
          </p:cNvSpPr>
          <p:nvPr>
            <p:ph type="sldNum" sz="quarter" idx="4"/>
          </p:nvPr>
        </p:nvSpPr>
        <p:spPr bwMode="auto">
          <a:xfrm>
            <a:off x="8459788" y="6524625"/>
            <a:ext cx="434975" cy="1063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eaLnBrk="1" hangingPunct="1">
              <a:defRPr sz="700" b="0">
                <a:latin typeface="+mn-lt"/>
              </a:defRPr>
            </a:lvl1pPr>
          </a:lstStyle>
          <a:p>
            <a:pPr>
              <a:defRPr/>
            </a:pPr>
            <a:r>
              <a:rPr lang="de-DE"/>
              <a:t>Slide | </a:t>
            </a:r>
            <a:fld id="{9653FB9F-B045-474D-BA24-5DCFE33BE74F}" type="slidenum">
              <a:rPr lang="de-DE"/>
              <a:pPr>
                <a:defRPr/>
              </a:pPr>
              <a:t>‹nr.›</a:t>
            </a:fld>
            <a:endParaRPr lang="de-DE"/>
          </a:p>
        </p:txBody>
      </p:sp>
      <p:pic>
        <p:nvPicPr>
          <p:cNvPr id="7175" name="Picture 7" descr="Evonik_300dpi_Screen_sRGB"/>
          <p:cNvPicPr>
            <a:picLocks noChangeAspect="1" noChangeArrowheads="1"/>
          </p:cNvPicPr>
          <p:nvPr userDrawn="1"/>
        </p:nvPicPr>
        <p:blipFill>
          <a:blip r:embed="rId13" cstate="print"/>
          <a:srcRect/>
          <a:stretch>
            <a:fillRect/>
          </a:stretch>
        </p:blipFill>
        <p:spPr bwMode="auto">
          <a:xfrm>
            <a:off x="6696075" y="50800"/>
            <a:ext cx="2447925" cy="995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5"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ransition>
    <p:wipe dir="r"/>
  </p:transition>
  <p:hf sldNum="0" hdr="0" dt="0"/>
  <p:txStyles>
    <p:titleStyle>
      <a:lvl1pPr algn="l" rtl="0" eaLnBrk="0" fontAlgn="base" hangingPunct="0">
        <a:spcBef>
          <a:spcPct val="0"/>
        </a:spcBef>
        <a:spcAft>
          <a:spcPct val="0"/>
        </a:spcAft>
        <a:defRPr sz="2700" b="1">
          <a:solidFill>
            <a:schemeClr val="bg1"/>
          </a:solidFill>
          <a:latin typeface="+mj-lt"/>
          <a:ea typeface="+mj-ea"/>
          <a:cs typeface="+mj-cs"/>
        </a:defRPr>
      </a:lvl1pPr>
      <a:lvl2pPr algn="l" rtl="0" eaLnBrk="0" fontAlgn="base" hangingPunct="0">
        <a:spcBef>
          <a:spcPct val="0"/>
        </a:spcBef>
        <a:spcAft>
          <a:spcPct val="0"/>
        </a:spcAft>
        <a:defRPr sz="2700" b="1">
          <a:solidFill>
            <a:schemeClr val="bg1"/>
          </a:solidFill>
          <a:latin typeface="Arial" charset="0"/>
        </a:defRPr>
      </a:lvl2pPr>
      <a:lvl3pPr algn="l" rtl="0" eaLnBrk="0" fontAlgn="base" hangingPunct="0">
        <a:spcBef>
          <a:spcPct val="0"/>
        </a:spcBef>
        <a:spcAft>
          <a:spcPct val="0"/>
        </a:spcAft>
        <a:defRPr sz="2700" b="1">
          <a:solidFill>
            <a:schemeClr val="bg1"/>
          </a:solidFill>
          <a:latin typeface="Arial" charset="0"/>
        </a:defRPr>
      </a:lvl3pPr>
      <a:lvl4pPr algn="l" rtl="0" eaLnBrk="0" fontAlgn="base" hangingPunct="0">
        <a:spcBef>
          <a:spcPct val="0"/>
        </a:spcBef>
        <a:spcAft>
          <a:spcPct val="0"/>
        </a:spcAft>
        <a:defRPr sz="2700" b="1">
          <a:solidFill>
            <a:schemeClr val="bg1"/>
          </a:solidFill>
          <a:latin typeface="Arial" charset="0"/>
        </a:defRPr>
      </a:lvl4pPr>
      <a:lvl5pPr algn="l" rtl="0" eaLnBrk="0" fontAlgn="base" hangingPunct="0">
        <a:spcBef>
          <a:spcPct val="0"/>
        </a:spcBef>
        <a:spcAft>
          <a:spcPct val="0"/>
        </a:spcAft>
        <a:defRPr sz="2700" b="1">
          <a:solidFill>
            <a:schemeClr val="bg1"/>
          </a:solidFill>
          <a:latin typeface="Arial" charset="0"/>
        </a:defRPr>
      </a:lvl5pPr>
      <a:lvl6pPr marL="457200" algn="l" rtl="0" fontAlgn="base">
        <a:spcBef>
          <a:spcPct val="0"/>
        </a:spcBef>
        <a:spcAft>
          <a:spcPct val="0"/>
        </a:spcAft>
        <a:defRPr sz="2700" b="1">
          <a:solidFill>
            <a:schemeClr val="bg1"/>
          </a:solidFill>
          <a:latin typeface="Arial" charset="0"/>
        </a:defRPr>
      </a:lvl6pPr>
      <a:lvl7pPr marL="914400" algn="l" rtl="0" fontAlgn="base">
        <a:spcBef>
          <a:spcPct val="0"/>
        </a:spcBef>
        <a:spcAft>
          <a:spcPct val="0"/>
        </a:spcAft>
        <a:defRPr sz="2700" b="1">
          <a:solidFill>
            <a:schemeClr val="bg1"/>
          </a:solidFill>
          <a:latin typeface="Arial" charset="0"/>
        </a:defRPr>
      </a:lvl7pPr>
      <a:lvl8pPr marL="1371600" algn="l" rtl="0" fontAlgn="base">
        <a:spcBef>
          <a:spcPct val="0"/>
        </a:spcBef>
        <a:spcAft>
          <a:spcPct val="0"/>
        </a:spcAft>
        <a:defRPr sz="2700" b="1">
          <a:solidFill>
            <a:schemeClr val="bg1"/>
          </a:solidFill>
          <a:latin typeface="Arial" charset="0"/>
        </a:defRPr>
      </a:lvl8pPr>
      <a:lvl9pPr marL="1828800" algn="l" rtl="0" fontAlgn="base">
        <a:spcBef>
          <a:spcPct val="0"/>
        </a:spcBef>
        <a:spcAft>
          <a:spcPct val="0"/>
        </a:spcAft>
        <a:defRPr sz="2700" b="1">
          <a:solidFill>
            <a:schemeClr val="bg1"/>
          </a:solidFill>
          <a:latin typeface="Arial" charset="0"/>
        </a:defRPr>
      </a:lvl9pPr>
    </p:titleStyle>
    <p:bodyStyle>
      <a:lvl1pPr algn="l" rtl="0" eaLnBrk="0" fontAlgn="base" hangingPunct="0">
        <a:spcBef>
          <a:spcPct val="0"/>
        </a:spcBef>
        <a:spcAft>
          <a:spcPct val="50000"/>
        </a:spcAft>
        <a:defRPr sz="1700">
          <a:solidFill>
            <a:schemeClr val="tx1"/>
          </a:solidFill>
          <a:latin typeface="+mn-lt"/>
          <a:ea typeface="+mn-ea"/>
          <a:cs typeface="+mn-cs"/>
        </a:defRPr>
      </a:lvl1pPr>
      <a:lvl2pPr marL="268288" indent="-266700" algn="l" rtl="0" eaLnBrk="0" fontAlgn="base" hangingPunct="0">
        <a:spcBef>
          <a:spcPct val="0"/>
        </a:spcBef>
        <a:spcAft>
          <a:spcPct val="50000"/>
        </a:spcAft>
        <a:buChar char="•"/>
        <a:defRPr sz="1700">
          <a:solidFill>
            <a:schemeClr val="tx1"/>
          </a:solidFill>
          <a:latin typeface="+mn-lt"/>
        </a:defRPr>
      </a:lvl2pPr>
      <a:lvl3pPr marL="676275" indent="-228600" algn="l" rtl="0" eaLnBrk="0" fontAlgn="base" hangingPunct="0">
        <a:spcBef>
          <a:spcPct val="0"/>
        </a:spcBef>
        <a:spcAft>
          <a:spcPct val="50000"/>
        </a:spcAft>
        <a:buChar char="•"/>
        <a:defRPr sz="1700">
          <a:solidFill>
            <a:schemeClr val="tx1"/>
          </a:solidFill>
          <a:latin typeface="+mn-lt"/>
        </a:defRPr>
      </a:lvl3pPr>
      <a:lvl4pPr marL="1084263" indent="-228600" algn="l" rtl="0" eaLnBrk="0" fontAlgn="base" hangingPunct="0">
        <a:spcBef>
          <a:spcPct val="0"/>
        </a:spcBef>
        <a:spcAft>
          <a:spcPct val="50000"/>
        </a:spcAft>
        <a:buChar char="•"/>
        <a:defRPr sz="1700">
          <a:solidFill>
            <a:schemeClr val="tx1"/>
          </a:solidFill>
          <a:latin typeface="+mn-lt"/>
        </a:defRPr>
      </a:lvl4pPr>
      <a:lvl5pPr marL="1492250" indent="-228600" algn="l" rtl="0" eaLnBrk="0" fontAlgn="base" hangingPunct="0">
        <a:spcBef>
          <a:spcPct val="0"/>
        </a:spcBef>
        <a:spcAft>
          <a:spcPct val="50000"/>
        </a:spcAft>
        <a:buChar char="•"/>
        <a:defRPr sz="1700">
          <a:solidFill>
            <a:schemeClr val="tx1"/>
          </a:solidFill>
          <a:latin typeface="+mn-lt"/>
        </a:defRPr>
      </a:lvl5pPr>
      <a:lvl6pPr marL="1949450" indent="-228600" algn="l" rtl="0" fontAlgn="base">
        <a:spcBef>
          <a:spcPct val="0"/>
        </a:spcBef>
        <a:spcAft>
          <a:spcPct val="50000"/>
        </a:spcAft>
        <a:buChar char="•"/>
        <a:defRPr sz="1700">
          <a:solidFill>
            <a:schemeClr val="tx1"/>
          </a:solidFill>
          <a:latin typeface="+mn-lt"/>
        </a:defRPr>
      </a:lvl6pPr>
      <a:lvl7pPr marL="2406650" indent="-228600" algn="l" rtl="0" fontAlgn="base">
        <a:spcBef>
          <a:spcPct val="0"/>
        </a:spcBef>
        <a:spcAft>
          <a:spcPct val="50000"/>
        </a:spcAft>
        <a:buChar char="•"/>
        <a:defRPr sz="1700">
          <a:solidFill>
            <a:schemeClr val="tx1"/>
          </a:solidFill>
          <a:latin typeface="+mn-lt"/>
        </a:defRPr>
      </a:lvl7pPr>
      <a:lvl8pPr marL="2863850" indent="-228600" algn="l" rtl="0" fontAlgn="base">
        <a:spcBef>
          <a:spcPct val="0"/>
        </a:spcBef>
        <a:spcAft>
          <a:spcPct val="50000"/>
        </a:spcAft>
        <a:buChar char="•"/>
        <a:defRPr sz="1700">
          <a:solidFill>
            <a:schemeClr val="tx1"/>
          </a:solidFill>
          <a:latin typeface="+mn-lt"/>
        </a:defRPr>
      </a:lvl8pPr>
      <a:lvl9pPr marL="3321050" indent="-228600" algn="l" rtl="0" fontAlgn="base">
        <a:spcBef>
          <a:spcPct val="0"/>
        </a:spcBef>
        <a:spcAft>
          <a:spcPct val="50000"/>
        </a:spcAft>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het opmaakprofiel van de modeltitel te bewerken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het opmaakprofiel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nl-NL">
              <a:solidFill>
                <a:srgbClr val="000000"/>
              </a:solidFill>
            </a:endParaRPr>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nl-NL">
              <a:solidFill>
                <a:srgbClr val="000000"/>
              </a:solidFill>
            </a:endParaRPr>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8B4607DC-2B36-46E5-A2EE-77A814AD1F24}" type="slidenum">
              <a:rPr lang="nl-NL">
                <a:solidFill>
                  <a:srgbClr val="000000"/>
                </a:solidFill>
              </a:rPr>
              <a:pPr>
                <a:defRPr/>
              </a:pPr>
              <a:t>‹nr.›</a:t>
            </a:fld>
            <a:endParaRPr lang="nl-NL">
              <a:solidFill>
                <a:srgbClr val="000000"/>
              </a:solidFill>
            </a:endParaRPr>
          </a:p>
        </p:txBody>
      </p:sp>
      <p:sp>
        <p:nvSpPr>
          <p:cNvPr id="8204" name="Rectangle 12"/>
          <p:cNvSpPr>
            <a:spLocks noChangeArrowheads="1"/>
          </p:cNvSpPr>
          <p:nvPr/>
        </p:nvSpPr>
        <p:spPr bwMode="auto">
          <a:xfrm>
            <a:off x="0" y="0"/>
            <a:ext cx="762000" cy="6858000"/>
          </a:xfrm>
          <a:prstGeom prst="rect">
            <a:avLst/>
          </a:prstGeom>
          <a:gradFill rotWithShape="0">
            <a:gsLst>
              <a:gs pos="0">
                <a:srgbClr val="E00000"/>
              </a:gs>
              <a:gs pos="50000">
                <a:srgbClr val="FFFFFF"/>
              </a:gs>
              <a:gs pos="100000">
                <a:srgbClr val="E00000"/>
              </a:gs>
            </a:gsLst>
            <a:lin ang="0" scaled="1"/>
          </a:gradFill>
          <a:ln w="9525">
            <a:solidFill>
              <a:schemeClr val="tx1"/>
            </a:solidFill>
            <a:miter lim="800000"/>
            <a:headEnd/>
            <a:tailEnd/>
          </a:ln>
          <a:effectLst/>
        </p:spPr>
        <p:txBody>
          <a:bodyPr wrap="none"/>
          <a:lstStyle/>
          <a:p>
            <a:pPr algn="ctr">
              <a:defRPr/>
            </a:pPr>
            <a:endParaRPr lang="nl-NL" sz="3200">
              <a:solidFill>
                <a:srgbClr val="000000"/>
              </a:solidFill>
              <a:latin typeface="Times New Roman" pitchFamily="18" charset="0"/>
            </a:endParaRPr>
          </a:p>
          <a:p>
            <a:pPr algn="ctr">
              <a:defRPr/>
            </a:pPr>
            <a:r>
              <a:rPr lang="nl-NL" sz="4000">
                <a:solidFill>
                  <a:srgbClr val="000000"/>
                </a:solidFill>
                <a:latin typeface="Times New Roman" pitchFamily="18" charset="0"/>
              </a:rPr>
              <a:t>A</a:t>
            </a:r>
          </a:p>
          <a:p>
            <a:pPr algn="ctr">
              <a:defRPr/>
            </a:pPr>
            <a:r>
              <a:rPr lang="nl-NL" sz="4000">
                <a:solidFill>
                  <a:srgbClr val="000000"/>
                </a:solidFill>
                <a:latin typeface="Times New Roman" pitchFamily="18" charset="0"/>
              </a:rPr>
              <a:t>F</a:t>
            </a:r>
          </a:p>
          <a:p>
            <a:pPr algn="ctr">
              <a:defRPr/>
            </a:pPr>
            <a:r>
              <a:rPr lang="nl-NL" sz="4000">
                <a:solidFill>
                  <a:srgbClr val="000000"/>
                </a:solidFill>
                <a:latin typeface="Times New Roman" pitchFamily="18" charset="0"/>
              </a:rPr>
              <a:t>E</a:t>
            </a:r>
          </a:p>
          <a:p>
            <a:pPr algn="ctr">
              <a:defRPr/>
            </a:pPr>
            <a:r>
              <a:rPr lang="nl-NL" sz="4000">
                <a:solidFill>
                  <a:srgbClr val="000000"/>
                </a:solidFill>
                <a:latin typeface="Times New Roman" pitchFamily="18" charset="0"/>
              </a:rPr>
              <a:t>R</a:t>
            </a:r>
          </a:p>
          <a:p>
            <a:pPr algn="ctr">
              <a:defRPr/>
            </a:pPr>
            <a:r>
              <a:rPr lang="nl-NL" sz="4000">
                <a:solidFill>
                  <a:srgbClr val="000000"/>
                </a:solidFill>
                <a:latin typeface="Times New Roman" pitchFamily="18" charset="0"/>
              </a:rPr>
              <a:t>A</a:t>
            </a:r>
          </a:p>
          <a:p>
            <a:pPr algn="ctr">
              <a:defRPr/>
            </a:pPr>
            <a:endParaRPr lang="nl-NL" sz="4000">
              <a:solidFill>
                <a:srgbClr val="000000"/>
              </a:solidFill>
              <a:latin typeface="Times New Roman" pitchFamily="18" charset="0"/>
            </a:endParaRPr>
          </a:p>
          <a:p>
            <a:pPr algn="ctr">
              <a:defRPr/>
            </a:pPr>
            <a:r>
              <a:rPr lang="en-US" sz="4000">
                <a:solidFill>
                  <a:srgbClr val="000000"/>
                </a:solidFill>
                <a:latin typeface="Times New Roman" pitchFamily="18" charset="0"/>
              </a:rPr>
              <a:t>M</a:t>
            </a:r>
          </a:p>
          <a:p>
            <a:pPr algn="ctr">
              <a:defRPr/>
            </a:pPr>
            <a:r>
              <a:rPr lang="en-US" sz="4000">
                <a:solidFill>
                  <a:srgbClr val="000000"/>
                </a:solidFill>
                <a:latin typeface="Times New Roman" pitchFamily="18" charset="0"/>
              </a:rPr>
              <a:t>K</a:t>
            </a:r>
            <a:endParaRPr lang="nl-NL" sz="4000">
              <a:solidFill>
                <a:srgbClr val="000000"/>
              </a:solidFill>
              <a:latin typeface="Times New Roman" pitchFamily="18" charset="0"/>
            </a:endParaRPr>
          </a:p>
          <a:p>
            <a:pPr algn="ctr">
              <a:defRPr/>
            </a:pPr>
            <a:r>
              <a:rPr lang="nl-NL" sz="4000">
                <a:solidFill>
                  <a:srgbClr val="000000"/>
                </a:solidFill>
                <a:latin typeface="Times New Roman" pitchFamily="18" charset="0"/>
              </a:rPr>
              <a:t>C</a:t>
            </a:r>
          </a:p>
          <a:p>
            <a:pPr algn="ctr">
              <a:defRPr/>
            </a:pPr>
            <a:endParaRPr lang="nl-NL" sz="3200" b="0">
              <a:solidFill>
                <a:srgbClr val="000000"/>
              </a:solidFill>
              <a:latin typeface="Times New Roman" pitchFamily="18" charset="0"/>
            </a:endParaRPr>
          </a:p>
          <a:p>
            <a:pPr algn="ctr">
              <a:defRPr/>
            </a:pPr>
            <a:endParaRPr lang="nl-NL" sz="2400" b="0">
              <a:solidFill>
                <a:srgbClr val="000000"/>
              </a:solidFill>
              <a:latin typeface="Times New Roman" pitchFamily="18" charset="0"/>
            </a:endParaRPr>
          </a:p>
        </p:txBody>
      </p:sp>
      <p:sp>
        <p:nvSpPr>
          <p:cNvPr id="8205" name="Rectangle 13"/>
          <p:cNvSpPr>
            <a:spLocks noChangeArrowheads="1"/>
          </p:cNvSpPr>
          <p:nvPr/>
        </p:nvSpPr>
        <p:spPr bwMode="auto">
          <a:xfrm>
            <a:off x="762000" y="0"/>
            <a:ext cx="8382000" cy="6858000"/>
          </a:xfrm>
          <a:prstGeom prst="rect">
            <a:avLst/>
          </a:prstGeom>
          <a:solidFill>
            <a:schemeClr val="bg1"/>
          </a:solidFill>
          <a:ln w="9525">
            <a:solidFill>
              <a:schemeClr val="tx1"/>
            </a:solidFill>
            <a:miter lim="800000"/>
            <a:headEnd/>
            <a:tailEnd/>
          </a:ln>
          <a:effectLst/>
        </p:spPr>
        <p:txBody>
          <a:bodyPr wrap="none" anchor="ctr"/>
          <a:lstStyle/>
          <a:p>
            <a:pPr>
              <a:defRPr/>
            </a:pPr>
            <a:endParaRPr lang="nl-NL">
              <a:solidFill>
                <a:srgbClr val="000000"/>
              </a:solidFill>
            </a:endParaRPr>
          </a:p>
        </p:txBody>
      </p:sp>
    </p:spTree>
  </p:cSld>
  <p:clrMap bg1="lt1" tx1="dk1" bg2="lt2" tx2="dk2" accent1="accent1" accent2="accent2" accent3="accent3" accent4="accent4" accent5="accent5" accent6="accent6" hlink="hlink" folHlink="folHlink"/>
  <p:sldLayoutIdLst>
    <p:sldLayoutId id="214748427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600201"/>
            <a:ext cx="84820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6254883"/>
            <a:ext cx="2133600" cy="365125"/>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pPr/>
              <a:t>November 13, 2016</a:t>
            </a:fld>
            <a:endParaRPr lang="en-US"/>
          </a:p>
        </p:txBody>
      </p:sp>
      <p:sp>
        <p:nvSpPr>
          <p:cNvPr id="6" name="Slide Number Placeholder 5"/>
          <p:cNvSpPr>
            <a:spLocks noGrp="1"/>
          </p:cNvSpPr>
          <p:nvPr>
            <p:ph type="sldNum" sz="quarter" idx="4"/>
          </p:nvPr>
        </p:nvSpPr>
        <p:spPr>
          <a:xfrm>
            <a:off x="8686800" y="6437446"/>
            <a:ext cx="384104" cy="365125"/>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‹nr.›</a:t>
            </a:fld>
            <a:endParaRPr lang="en-US"/>
          </a:p>
        </p:txBody>
      </p:sp>
    </p:spTree>
    <p:extLst>
      <p:ext uri="{BB962C8B-B14F-4D97-AF65-F5344CB8AC3E}">
        <p14:creationId xmlns:p14="http://schemas.microsoft.com/office/powerpoint/2010/main" xmlns="" val="2133203995"/>
      </p:ext>
    </p:extLst>
  </p:cSld>
  <p:clrMap bg1="lt1" tx1="dk1" bg2="lt2" tx2="dk2" accent1="accent1" accent2="accent2" accent3="accent3" accent4="accent4" accent5="accent5" accent6="accent6" hlink="hlink" folHlink="folHlink"/>
  <p:sldLayoutIdLst>
    <p:sldLayoutId id="21474842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679452"/>
            <a:ext cx="8229600" cy="710853"/>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6" y="6426427"/>
            <a:ext cx="66301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‹nr.›</a:t>
            </a:fld>
            <a:endParaRPr lang="en-US"/>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6485937"/>
            <a:ext cx="1050635"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1076495"/>
            <a:ext cx="8229600" cy="114300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4" cstate="print"/>
          <a:stretch>
            <a:fillRect/>
          </a:stretch>
        </p:blipFill>
        <p:spPr>
          <a:xfrm>
            <a:off x="776477" y="6541772"/>
            <a:ext cx="1060918" cy="179203"/>
          </a:xfrm>
          <a:prstGeom prst="rect">
            <a:avLst/>
          </a:prstGeom>
        </p:spPr>
      </p:pic>
    </p:spTree>
    <p:extLst>
      <p:ext uri="{BB962C8B-B14F-4D97-AF65-F5344CB8AC3E}">
        <p14:creationId xmlns:p14="http://schemas.microsoft.com/office/powerpoint/2010/main" xmlns="" val="376099671"/>
      </p:ext>
    </p:extLst>
  </p:cSld>
  <p:clrMap bg1="lt1" tx1="dk1" bg2="lt2" tx2="dk2" accent1="accent1" accent2="accent2" accent3="accent3" accent4="accent4" accent5="accent5" accent6="accent6" hlink="hlink" folHlink="folHlink"/>
  <p:sldLayoutIdLst>
    <p:sldLayoutId id="2147484275" r:id="rId1"/>
    <p:sldLayoutId id="2147484276" r:id="rId2"/>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444508"/>
            <a:ext cx="82296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982199"/>
            <a:ext cx="5332506"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7" y="6420102"/>
            <a:ext cx="626035" cy="366183"/>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‹nr.›</a:t>
            </a:fld>
            <a:endParaRPr lang="en-US"/>
          </a:p>
        </p:txBody>
      </p:sp>
      <p:cxnSp>
        <p:nvCxnSpPr>
          <p:cNvPr id="7" name="Straight Connector 6"/>
          <p:cNvCxnSpPr/>
          <p:nvPr/>
        </p:nvCxnSpPr>
        <p:spPr>
          <a:xfrm>
            <a:off x="0" y="6420101"/>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6485937"/>
            <a:ext cx="1050635" cy="2136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972237"/>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3" cstate="print"/>
          <a:stretch>
            <a:fillRect/>
          </a:stretch>
        </p:blipFill>
        <p:spPr>
          <a:xfrm>
            <a:off x="776477" y="6541772"/>
            <a:ext cx="1060918" cy="179203"/>
          </a:xfrm>
          <a:prstGeom prst="rect">
            <a:avLst/>
          </a:prstGeom>
        </p:spPr>
      </p:pic>
    </p:spTree>
    <p:extLst>
      <p:ext uri="{BB962C8B-B14F-4D97-AF65-F5344CB8AC3E}">
        <p14:creationId xmlns:p14="http://schemas.microsoft.com/office/powerpoint/2010/main" xmlns="" val="1689356864"/>
      </p:ext>
    </p:extLst>
  </p:cSld>
  <p:clrMap bg1="lt1" tx1="dk1" bg2="lt2" tx2="dk2" accent1="accent1" accent2="accent2" accent3="accent3" accent4="accent4" accent5="accent5" accent6="accent6" hlink="hlink" folHlink="folHlink"/>
  <p:sldLayoutIdLst>
    <p:sldLayoutId id="2147484278" r:id="rId1"/>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CC"/>
        </a:solidFill>
        <a:effectLst/>
      </p:bgPr>
    </p:bg>
    <p:spTree>
      <p:nvGrpSpPr>
        <p:cNvPr id="1" name=""/>
        <p:cNvGrpSpPr/>
        <p:nvPr/>
      </p:nvGrpSpPr>
      <p:grpSpPr>
        <a:xfrm>
          <a:off x="0" y="0"/>
          <a:ext cx="0" cy="0"/>
          <a:chOff x="0" y="0"/>
          <a:chExt cx="0" cy="0"/>
        </a:xfrm>
      </p:grpSpPr>
      <p:sp>
        <p:nvSpPr>
          <p:cNvPr id="9218" name="Line 4"/>
          <p:cNvSpPr>
            <a:spLocks noChangeShapeType="1"/>
          </p:cNvSpPr>
          <p:nvPr/>
        </p:nvSpPr>
        <p:spPr bwMode="auto">
          <a:xfrm>
            <a:off x="762000" y="0"/>
            <a:ext cx="0" cy="6324600"/>
          </a:xfrm>
          <a:prstGeom prst="line">
            <a:avLst/>
          </a:prstGeom>
          <a:noFill/>
          <a:ln w="9525">
            <a:solidFill>
              <a:schemeClr val="tx1"/>
            </a:solidFill>
            <a:round/>
            <a:headEnd/>
            <a:tailEnd/>
          </a:ln>
        </p:spPr>
        <p:txBody>
          <a:bodyPr wrap="none" anchor="ctr"/>
          <a:lstStyle/>
          <a:p>
            <a:endParaRPr lang="nl-NL"/>
          </a:p>
        </p:txBody>
      </p:sp>
      <p:sp>
        <p:nvSpPr>
          <p:cNvPr id="9219" name="Text Box 5"/>
          <p:cNvSpPr txBox="1">
            <a:spLocks noChangeArrowheads="1"/>
          </p:cNvSpPr>
          <p:nvPr/>
        </p:nvSpPr>
        <p:spPr bwMode="auto">
          <a:xfrm>
            <a:off x="1187625" y="2852738"/>
            <a:ext cx="6984776" cy="2554545"/>
          </a:xfrm>
          <a:prstGeom prst="rect">
            <a:avLst/>
          </a:prstGeom>
          <a:noFill/>
          <a:ln w="9525">
            <a:noFill/>
            <a:miter lim="800000"/>
            <a:headEnd/>
            <a:tailEnd/>
          </a:ln>
        </p:spPr>
        <p:txBody>
          <a:bodyPr wrap="square">
            <a:spAutoFit/>
          </a:bodyPr>
          <a:lstStyle/>
          <a:p>
            <a:pPr algn="ctr"/>
            <a:r>
              <a:rPr lang="en-US" sz="3200" dirty="0">
                <a:latin typeface="Arial" charset="0"/>
              </a:rPr>
              <a:t>Marketing</a:t>
            </a:r>
            <a:r>
              <a:rPr lang="en-US" sz="3200" noProof="1">
                <a:latin typeface="Arial" charset="0"/>
              </a:rPr>
              <a:t> Committee</a:t>
            </a:r>
            <a:br>
              <a:rPr lang="en-US" sz="3200" noProof="1">
                <a:latin typeface="Arial" charset="0"/>
              </a:rPr>
            </a:br>
            <a:r>
              <a:rPr lang="en-US" sz="3200" dirty="0">
                <a:latin typeface="Arial" charset="0"/>
              </a:rPr>
              <a:t>5 October 2016</a:t>
            </a:r>
            <a:endParaRPr lang="en-US" sz="3200" noProof="1">
              <a:latin typeface="Arial" charset="0"/>
            </a:endParaRPr>
          </a:p>
          <a:p>
            <a:pPr algn="ctr"/>
            <a:r>
              <a:rPr lang="en-US" sz="3200" dirty="0">
                <a:latin typeface="Arial" charset="0"/>
              </a:rPr>
              <a:t>09.00 – 12.30 </a:t>
            </a:r>
            <a:r>
              <a:rPr lang="en-US" sz="3200" noProof="1">
                <a:latin typeface="Arial" charset="0"/>
              </a:rPr>
              <a:t>hrs.</a:t>
            </a:r>
          </a:p>
          <a:p>
            <a:pPr algn="ctr"/>
            <a:r>
              <a:rPr lang="en-US" sz="3200" dirty="0">
                <a:latin typeface="Arial" charset="0"/>
              </a:rPr>
              <a:t>SIDE Hotel Hamburg</a:t>
            </a:r>
          </a:p>
          <a:p>
            <a:pPr algn="ctr"/>
            <a:r>
              <a:rPr lang="en-US" sz="3200" i="1" dirty="0">
                <a:latin typeface="Arial" charset="0"/>
              </a:rPr>
              <a:t>Room S</a:t>
            </a:r>
          </a:p>
        </p:txBody>
      </p:sp>
      <p:pic>
        <p:nvPicPr>
          <p:cNvPr id="9220" name="Picture 13" descr="Afera"/>
          <p:cNvPicPr>
            <a:picLocks noChangeAspect="1" noChangeArrowheads="1"/>
          </p:cNvPicPr>
          <p:nvPr/>
        </p:nvPicPr>
        <p:blipFill>
          <a:blip r:embed="rId2" cstate="print"/>
          <a:srcRect/>
          <a:stretch>
            <a:fillRect/>
          </a:stretch>
        </p:blipFill>
        <p:spPr bwMode="auto">
          <a:xfrm>
            <a:off x="2916238" y="333375"/>
            <a:ext cx="3368675" cy="21399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 My organisation is a/an</a:t>
            </a:r>
          </a:p>
        </p:txBody>
      </p:sp>
      <p:sp>
        <p:nvSpPr>
          <p:cNvPr id="3" name="Content Placeholder 2"/>
          <p:cNvSpPr>
            <a:spLocks noGrp="1"/>
          </p:cNvSpPr>
          <p:nvPr>
            <p:ph idx="1"/>
          </p:nvPr>
        </p:nvSpPr>
        <p:spPr/>
        <p:txBody>
          <a:bodyPr/>
          <a:lstStyle/>
          <a:p>
            <a:r>
              <a:t>Answered: 63    Skipped: 3</a:t>
            </a:r>
          </a:p>
        </p:txBody>
      </p:sp>
      <p:pic>
        <p:nvPicPr>
          <p:cNvPr id="4" name="Picture 3" descr="table9137919330.png"/>
          <p:cNvPicPr>
            <a:picLocks noChangeAspect="1"/>
          </p:cNvPicPr>
          <p:nvPr/>
        </p:nvPicPr>
        <p:blipFill>
          <a:blip r:embed="rId2" cstate="print"/>
          <a:stretch>
            <a:fillRect/>
          </a:stretch>
        </p:blipFill>
        <p:spPr>
          <a:xfrm>
            <a:off x="1049658" y="2355741"/>
            <a:ext cx="5388428" cy="3066142"/>
          </a:xfrm>
          <a:prstGeom prst="rect">
            <a:avLst/>
          </a:prstGeom>
        </p:spPr>
      </p:pic>
    </p:spTree>
    <p:extLst>
      <p:ext uri="{BB962C8B-B14F-4D97-AF65-F5344CB8AC3E}">
        <p14:creationId xmlns:p14="http://schemas.microsoft.com/office/powerpoint/2010/main" xmlns="" val="101970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Please use the following scale to indicate how much you agree with the following statements: 0 (do not agree) - 4 (strongly agree)</a:t>
            </a:r>
          </a:p>
        </p:txBody>
      </p:sp>
      <p:sp>
        <p:nvSpPr>
          <p:cNvPr id="3" name="Content Placeholder 2"/>
          <p:cNvSpPr>
            <a:spLocks noGrp="1"/>
          </p:cNvSpPr>
          <p:nvPr>
            <p:ph idx="1"/>
          </p:nvPr>
        </p:nvSpPr>
        <p:spPr/>
        <p:txBody>
          <a:bodyPr/>
          <a:lstStyle/>
          <a:p>
            <a:r>
              <a:t>Answered: 59    Skipped: 7</a:t>
            </a:r>
          </a:p>
        </p:txBody>
      </p:sp>
      <p:pic>
        <p:nvPicPr>
          <p:cNvPr id="4" name="Picture 3" descr="chart9137934100.png"/>
          <p:cNvPicPr>
            <a:picLocks noChangeAspect="1"/>
          </p:cNvPicPr>
          <p:nvPr/>
        </p:nvPicPr>
        <p:blipFill>
          <a:blip r:embed="rId2" cstate="print"/>
          <a:stretch>
            <a:fillRect/>
          </a:stretch>
        </p:blipFill>
        <p:spPr>
          <a:xfrm>
            <a:off x="1482427" y="1943913"/>
            <a:ext cx="5388428" cy="3719285"/>
          </a:xfrm>
          <a:prstGeom prst="rect">
            <a:avLst/>
          </a:prstGeom>
        </p:spPr>
      </p:pic>
    </p:spTree>
    <p:extLst>
      <p:ext uri="{BB962C8B-B14F-4D97-AF65-F5344CB8AC3E}">
        <p14:creationId xmlns:p14="http://schemas.microsoft.com/office/powerpoint/2010/main" xmlns="" val="1134236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Please use the following scale to indicate how much you agree with the following statements: 0 (do not agree) - 4 (strongly agree)</a:t>
            </a:r>
          </a:p>
        </p:txBody>
      </p:sp>
      <p:sp>
        <p:nvSpPr>
          <p:cNvPr id="3" name="Content Placeholder 2"/>
          <p:cNvSpPr>
            <a:spLocks noGrp="1"/>
          </p:cNvSpPr>
          <p:nvPr>
            <p:ph idx="1"/>
          </p:nvPr>
        </p:nvSpPr>
        <p:spPr/>
        <p:txBody>
          <a:bodyPr/>
          <a:lstStyle/>
          <a:p>
            <a:r>
              <a:t>Answered: 59    Skipped: 7</a:t>
            </a:r>
          </a:p>
        </p:txBody>
      </p:sp>
      <p:pic>
        <p:nvPicPr>
          <p:cNvPr id="4" name="Picture 3" descr="table9137934100.png"/>
          <p:cNvPicPr>
            <a:picLocks noChangeAspect="1"/>
          </p:cNvPicPr>
          <p:nvPr/>
        </p:nvPicPr>
        <p:blipFill>
          <a:blip r:embed="rId2" cstate="print"/>
          <a:stretch>
            <a:fillRect/>
          </a:stretch>
        </p:blipFill>
        <p:spPr>
          <a:xfrm>
            <a:off x="1049658" y="2355741"/>
            <a:ext cx="5388428" cy="2685142"/>
          </a:xfrm>
          <a:prstGeom prst="rect">
            <a:avLst/>
          </a:prstGeom>
        </p:spPr>
      </p:pic>
    </p:spTree>
    <p:extLst>
      <p:ext uri="{BB962C8B-B14F-4D97-AF65-F5344CB8AC3E}">
        <p14:creationId xmlns:p14="http://schemas.microsoft.com/office/powerpoint/2010/main" xmlns="" val="248588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a:t>
            </a:r>
            <a:r>
              <a:rPr lang="nl-NL" dirty="0"/>
              <a:t>5</a:t>
            </a:r>
            <a:r>
              <a:rPr dirty="0"/>
              <a:t>: </a:t>
            </a:r>
            <a:r>
              <a:rPr lang="nl-NL" dirty="0"/>
              <a:t>On a </a:t>
            </a:r>
            <a:r>
              <a:rPr lang="nl-NL" dirty="0" err="1"/>
              <a:t>scale</a:t>
            </a:r>
            <a:r>
              <a:rPr lang="nl-NL" dirty="0"/>
              <a:t> of 0 </a:t>
            </a:r>
            <a:r>
              <a:rPr lang="nl-NL" dirty="0" err="1"/>
              <a:t>to</a:t>
            </a:r>
            <a:r>
              <a:rPr lang="nl-NL" dirty="0"/>
              <a:t> 4 (0 = none, 4 = </a:t>
            </a:r>
            <a:r>
              <a:rPr lang="nl-NL" dirty="0" err="1"/>
              <a:t>very</a:t>
            </a:r>
            <a:r>
              <a:rPr lang="nl-NL" dirty="0"/>
              <a:t> </a:t>
            </a:r>
            <a:r>
              <a:rPr lang="nl-NL" dirty="0" err="1"/>
              <a:t>much</a:t>
            </a:r>
            <a:r>
              <a:rPr lang="nl-NL" dirty="0"/>
              <a:t>), </a:t>
            </a:r>
            <a:r>
              <a:rPr lang="nl-NL" dirty="0" err="1"/>
              <a:t>what</a:t>
            </a:r>
            <a:r>
              <a:rPr lang="nl-NL" dirty="0"/>
              <a:t> </a:t>
            </a:r>
            <a:r>
              <a:rPr lang="nl-NL" dirty="0" err="1"/>
              <a:t>value</a:t>
            </a:r>
            <a:r>
              <a:rPr lang="nl-NL" dirty="0"/>
              <a:t> </a:t>
            </a:r>
            <a:r>
              <a:rPr lang="nl-NL" dirty="0" err="1"/>
              <a:t>would</a:t>
            </a:r>
            <a:r>
              <a:rPr lang="nl-NL" dirty="0"/>
              <a:t> </a:t>
            </a:r>
            <a:r>
              <a:rPr lang="nl-NL" dirty="0" err="1"/>
              <a:t>you</a:t>
            </a:r>
            <a:r>
              <a:rPr lang="nl-NL" dirty="0"/>
              <a:t> </a:t>
            </a:r>
            <a:r>
              <a:rPr lang="nl-NL" dirty="0" err="1"/>
              <a:t>place</a:t>
            </a:r>
            <a:r>
              <a:rPr lang="nl-NL" dirty="0"/>
              <a:t> on Afera </a:t>
            </a:r>
            <a:r>
              <a:rPr lang="nl-NL" dirty="0" err="1"/>
              <a:t>membership</a:t>
            </a:r>
            <a:r>
              <a:rPr lang="nl-NL" dirty="0"/>
              <a:t>?</a:t>
            </a:r>
            <a:endParaRPr dirty="0"/>
          </a:p>
        </p:txBody>
      </p:sp>
      <p:sp>
        <p:nvSpPr>
          <p:cNvPr id="3" name="Content Placeholder 2"/>
          <p:cNvSpPr>
            <a:spLocks noGrp="1"/>
          </p:cNvSpPr>
          <p:nvPr>
            <p:ph idx="1"/>
          </p:nvPr>
        </p:nvSpPr>
        <p:spPr/>
        <p:txBody>
          <a:bodyPr/>
          <a:lstStyle/>
          <a:p>
            <a:r>
              <a:rPr dirty="0"/>
              <a:t>Answered: </a:t>
            </a:r>
            <a:r>
              <a:rPr lang="nl-NL" dirty="0"/>
              <a:t>63</a:t>
            </a:r>
            <a:r>
              <a:rPr dirty="0"/>
              <a:t>    Skipped: </a:t>
            </a:r>
            <a:r>
              <a:rPr lang="nl-NL" dirty="0"/>
              <a:t>3</a:t>
            </a:r>
            <a:endParaRPr dirty="0"/>
          </a:p>
        </p:txBody>
      </p:sp>
      <p:sp>
        <p:nvSpPr>
          <p:cNvPr id="5" name="Tekstvak 4"/>
          <p:cNvSpPr txBox="1"/>
          <p:nvPr/>
        </p:nvSpPr>
        <p:spPr>
          <a:xfrm>
            <a:off x="1207567" y="2392884"/>
            <a:ext cx="6428721" cy="1938992"/>
          </a:xfrm>
          <a:prstGeom prst="rect">
            <a:avLst/>
          </a:prstGeom>
          <a:noFill/>
        </p:spPr>
        <p:txBody>
          <a:bodyPr wrap="square" rtlCol="0">
            <a:spAutoFit/>
          </a:bodyPr>
          <a:lstStyle/>
          <a:p>
            <a:pPr eaLnBrk="1" fontAlgn="auto" hangingPunct="1">
              <a:spcBef>
                <a:spcPts val="0"/>
              </a:spcBef>
              <a:spcAft>
                <a:spcPts val="0"/>
              </a:spcAft>
            </a:pPr>
            <a:r>
              <a:rPr lang="nl-NL" sz="2400" b="0" kern="0" dirty="0">
                <a:solidFill>
                  <a:sysClr val="windowText" lastClr="000000"/>
                </a:solidFill>
              </a:rPr>
              <a:t>0 = 0%</a:t>
            </a:r>
          </a:p>
          <a:p>
            <a:pPr eaLnBrk="1" fontAlgn="auto" hangingPunct="1">
              <a:spcBef>
                <a:spcPts val="0"/>
              </a:spcBef>
              <a:spcAft>
                <a:spcPts val="0"/>
              </a:spcAft>
            </a:pPr>
            <a:r>
              <a:rPr lang="nl-NL" sz="2400" b="0" kern="0" dirty="0">
                <a:solidFill>
                  <a:sysClr val="windowText" lastClr="000000"/>
                </a:solidFill>
              </a:rPr>
              <a:t>1 = 0%</a:t>
            </a:r>
          </a:p>
          <a:p>
            <a:pPr eaLnBrk="1" fontAlgn="auto" hangingPunct="1">
              <a:spcBef>
                <a:spcPts val="0"/>
              </a:spcBef>
              <a:spcAft>
                <a:spcPts val="0"/>
              </a:spcAft>
            </a:pPr>
            <a:r>
              <a:rPr lang="nl-NL" sz="2400" b="0" kern="0" dirty="0">
                <a:solidFill>
                  <a:sysClr val="windowText" lastClr="000000"/>
                </a:solidFill>
              </a:rPr>
              <a:t>2 = 6%</a:t>
            </a:r>
          </a:p>
          <a:p>
            <a:pPr eaLnBrk="1" fontAlgn="auto" hangingPunct="1">
              <a:spcBef>
                <a:spcPts val="0"/>
              </a:spcBef>
              <a:spcAft>
                <a:spcPts val="0"/>
              </a:spcAft>
            </a:pPr>
            <a:r>
              <a:rPr lang="nl-NL" sz="2400" b="0" kern="0" dirty="0">
                <a:solidFill>
                  <a:sysClr val="windowText" lastClr="000000"/>
                </a:solidFill>
              </a:rPr>
              <a:t>3 = 67%</a:t>
            </a:r>
          </a:p>
          <a:p>
            <a:pPr eaLnBrk="1" fontAlgn="auto" hangingPunct="1">
              <a:spcBef>
                <a:spcPts val="0"/>
              </a:spcBef>
              <a:spcAft>
                <a:spcPts val="0"/>
              </a:spcAft>
            </a:pPr>
            <a:r>
              <a:rPr lang="nl-NL" sz="2400" b="0" kern="0" dirty="0">
                <a:solidFill>
                  <a:sysClr val="windowText" lastClr="000000"/>
                </a:solidFill>
              </a:rPr>
              <a:t>4 = 27%</a:t>
            </a:r>
          </a:p>
        </p:txBody>
      </p:sp>
    </p:spTree>
    <p:extLst>
      <p:ext uri="{BB962C8B-B14F-4D97-AF65-F5344CB8AC3E}">
        <p14:creationId xmlns:p14="http://schemas.microsoft.com/office/powerpoint/2010/main" xmlns="" val="88849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Why do you feel membership in Afera is important for your organisation?</a:t>
            </a:r>
          </a:p>
        </p:txBody>
      </p:sp>
      <p:sp>
        <p:nvSpPr>
          <p:cNvPr id="3" name="Content Placeholder 2"/>
          <p:cNvSpPr>
            <a:spLocks noGrp="1"/>
          </p:cNvSpPr>
          <p:nvPr>
            <p:ph idx="1"/>
          </p:nvPr>
        </p:nvSpPr>
        <p:spPr/>
        <p:txBody>
          <a:bodyPr/>
          <a:lstStyle/>
          <a:p>
            <a:r>
              <a:t>Answered: 54    Skipped: 12</a:t>
            </a:r>
          </a:p>
        </p:txBody>
      </p:sp>
      <p:pic>
        <p:nvPicPr>
          <p:cNvPr id="4" name="Picture 3" descr="chart9138015280.png"/>
          <p:cNvPicPr>
            <a:picLocks noChangeAspect="1"/>
          </p:cNvPicPr>
          <p:nvPr/>
        </p:nvPicPr>
        <p:blipFill>
          <a:blip r:embed="rId2" cstate="print"/>
          <a:stretch>
            <a:fillRect/>
          </a:stretch>
        </p:blipFill>
        <p:spPr>
          <a:xfrm>
            <a:off x="2142906" y="1316102"/>
            <a:ext cx="4958293" cy="4591012"/>
          </a:xfrm>
          <a:prstGeom prst="rect">
            <a:avLst/>
          </a:prstGeom>
        </p:spPr>
      </p:pic>
    </p:spTree>
    <p:extLst>
      <p:ext uri="{BB962C8B-B14F-4D97-AF65-F5344CB8AC3E}">
        <p14:creationId xmlns:p14="http://schemas.microsoft.com/office/powerpoint/2010/main" xmlns="" val="382020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Why do you feel membership in Afera is important for your organisation?</a:t>
            </a:r>
          </a:p>
        </p:txBody>
      </p:sp>
      <p:sp>
        <p:nvSpPr>
          <p:cNvPr id="3" name="Content Placeholder 2"/>
          <p:cNvSpPr>
            <a:spLocks noGrp="1"/>
          </p:cNvSpPr>
          <p:nvPr>
            <p:ph idx="1"/>
          </p:nvPr>
        </p:nvSpPr>
        <p:spPr/>
        <p:txBody>
          <a:bodyPr/>
          <a:lstStyle/>
          <a:p>
            <a:r>
              <a:t>Answered: 54    Skipped: 12</a:t>
            </a:r>
          </a:p>
        </p:txBody>
      </p:sp>
      <p:pic>
        <p:nvPicPr>
          <p:cNvPr id="5" name="Picture 3" descr="table9138015280.png"/>
          <p:cNvPicPr/>
          <p:nvPr/>
        </p:nvPicPr>
        <p:blipFill rotWithShape="1">
          <a:blip r:embed="rId2" cstate="print"/>
          <a:srcRect b="54585"/>
          <a:stretch/>
        </p:blipFill>
        <p:spPr bwMode="auto">
          <a:xfrm>
            <a:off x="2018348" y="1386267"/>
            <a:ext cx="5107305" cy="418338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31857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Why do you feel membership in Afera is important for your organisation?</a:t>
            </a:r>
          </a:p>
        </p:txBody>
      </p:sp>
      <p:sp>
        <p:nvSpPr>
          <p:cNvPr id="3" name="Content Placeholder 2"/>
          <p:cNvSpPr>
            <a:spLocks noGrp="1"/>
          </p:cNvSpPr>
          <p:nvPr>
            <p:ph idx="1"/>
          </p:nvPr>
        </p:nvSpPr>
        <p:spPr/>
        <p:txBody>
          <a:bodyPr/>
          <a:lstStyle/>
          <a:p>
            <a:r>
              <a:t>Answered: 54    Skipped: 12</a:t>
            </a:r>
          </a:p>
        </p:txBody>
      </p:sp>
      <p:pic>
        <p:nvPicPr>
          <p:cNvPr id="5" name="Picture 3" descr="table9138015280.png"/>
          <p:cNvPicPr/>
          <p:nvPr/>
        </p:nvPicPr>
        <p:blipFill rotWithShape="1">
          <a:blip r:embed="rId2" cstate="print"/>
          <a:srcRect t="45227"/>
          <a:stretch/>
        </p:blipFill>
        <p:spPr bwMode="auto">
          <a:xfrm>
            <a:off x="2380233" y="1386267"/>
            <a:ext cx="4773341" cy="455015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0570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How many times has someone from your company (who is not on an Afera Committee) attended an Afera event?</a:t>
            </a:r>
          </a:p>
        </p:txBody>
      </p:sp>
      <p:sp>
        <p:nvSpPr>
          <p:cNvPr id="3" name="Content Placeholder 2"/>
          <p:cNvSpPr>
            <a:spLocks noGrp="1"/>
          </p:cNvSpPr>
          <p:nvPr>
            <p:ph idx="1"/>
          </p:nvPr>
        </p:nvSpPr>
        <p:spPr/>
        <p:txBody>
          <a:bodyPr/>
          <a:lstStyle/>
          <a:p>
            <a:r>
              <a:t>Answered: 54    Skipped: 12</a:t>
            </a:r>
          </a:p>
        </p:txBody>
      </p:sp>
      <p:pic>
        <p:nvPicPr>
          <p:cNvPr id="4" name="Picture 3" descr="chart9138385360.png"/>
          <p:cNvPicPr>
            <a:picLocks noChangeAspect="1"/>
          </p:cNvPicPr>
          <p:nvPr/>
        </p:nvPicPr>
        <p:blipFill>
          <a:blip r:embed="rId2" cstate="print"/>
          <a:stretch>
            <a:fillRect/>
          </a:stretch>
        </p:blipFill>
        <p:spPr>
          <a:xfrm>
            <a:off x="1049658" y="2355741"/>
            <a:ext cx="5388428" cy="3175000"/>
          </a:xfrm>
          <a:prstGeom prst="rect">
            <a:avLst/>
          </a:prstGeom>
        </p:spPr>
      </p:pic>
    </p:spTree>
    <p:extLst>
      <p:ext uri="{BB962C8B-B14F-4D97-AF65-F5344CB8AC3E}">
        <p14:creationId xmlns:p14="http://schemas.microsoft.com/office/powerpoint/2010/main" xmlns="" val="421503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How many times has someone from your company (who is not on an Afera Committee) attended an Afera event?</a:t>
            </a:r>
          </a:p>
        </p:txBody>
      </p:sp>
      <p:sp>
        <p:nvSpPr>
          <p:cNvPr id="3" name="Content Placeholder 2"/>
          <p:cNvSpPr>
            <a:spLocks noGrp="1"/>
          </p:cNvSpPr>
          <p:nvPr>
            <p:ph idx="1"/>
          </p:nvPr>
        </p:nvSpPr>
        <p:spPr/>
        <p:txBody>
          <a:bodyPr/>
          <a:lstStyle/>
          <a:p>
            <a:r>
              <a:t>Answered: 54    Skipped: 12</a:t>
            </a:r>
          </a:p>
        </p:txBody>
      </p:sp>
      <p:pic>
        <p:nvPicPr>
          <p:cNvPr id="4" name="Picture 3" descr="table9138385360.png"/>
          <p:cNvPicPr>
            <a:picLocks noChangeAspect="1"/>
          </p:cNvPicPr>
          <p:nvPr/>
        </p:nvPicPr>
        <p:blipFill>
          <a:blip r:embed="rId2" cstate="print"/>
          <a:stretch>
            <a:fillRect/>
          </a:stretch>
        </p:blipFill>
        <p:spPr>
          <a:xfrm>
            <a:off x="1049658" y="2355741"/>
            <a:ext cx="5388428" cy="1905000"/>
          </a:xfrm>
          <a:prstGeom prst="rect">
            <a:avLst/>
          </a:prstGeom>
        </p:spPr>
      </p:pic>
    </p:spTree>
    <p:extLst>
      <p:ext uri="{BB962C8B-B14F-4D97-AF65-F5344CB8AC3E}">
        <p14:creationId xmlns:p14="http://schemas.microsoft.com/office/powerpoint/2010/main" xmlns="" val="186841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a:t>
            </a:r>
            <a:r>
              <a:rPr lang="nl-NL" dirty="0"/>
              <a:t>8</a:t>
            </a:r>
            <a:r>
              <a:rPr dirty="0"/>
              <a:t>: </a:t>
            </a:r>
            <a:r>
              <a:rPr lang="nl-NL" dirty="0" err="1"/>
              <a:t>What</a:t>
            </a:r>
            <a:r>
              <a:rPr lang="nl-NL" dirty="0"/>
              <a:t> European country/</a:t>
            </a:r>
            <a:r>
              <a:rPr lang="nl-NL" dirty="0" err="1"/>
              <a:t>city</a:t>
            </a:r>
            <a:r>
              <a:rPr lang="nl-NL" dirty="0"/>
              <a:t> is </a:t>
            </a:r>
            <a:r>
              <a:rPr lang="nl-NL" dirty="0" err="1"/>
              <a:t>your</a:t>
            </a:r>
            <a:r>
              <a:rPr lang="nl-NL" dirty="0"/>
              <a:t> </a:t>
            </a:r>
            <a:r>
              <a:rPr lang="nl-NL" dirty="0" err="1"/>
              <a:t>prefered</a:t>
            </a:r>
            <a:r>
              <a:rPr lang="nl-NL" dirty="0"/>
              <a:t> </a:t>
            </a:r>
            <a:r>
              <a:rPr lang="nl-NL" dirty="0" err="1"/>
              <a:t>location</a:t>
            </a:r>
            <a:r>
              <a:rPr lang="nl-NL" dirty="0"/>
              <a:t> </a:t>
            </a:r>
            <a:r>
              <a:rPr lang="nl-NL" dirty="0" err="1"/>
              <a:t>for</a:t>
            </a:r>
            <a:r>
              <a:rPr lang="nl-NL" dirty="0"/>
              <a:t> </a:t>
            </a:r>
            <a:r>
              <a:rPr lang="nl-NL" dirty="0" err="1"/>
              <a:t>the</a:t>
            </a:r>
            <a:r>
              <a:rPr lang="nl-NL" dirty="0"/>
              <a:t> </a:t>
            </a:r>
            <a:r>
              <a:rPr lang="nl-NL" dirty="0" err="1"/>
              <a:t>Annual</a:t>
            </a:r>
            <a:r>
              <a:rPr lang="nl-NL" dirty="0"/>
              <a:t> Conference?</a:t>
            </a:r>
            <a:endParaRPr dirty="0"/>
          </a:p>
        </p:txBody>
      </p:sp>
      <p:sp>
        <p:nvSpPr>
          <p:cNvPr id="3" name="Content Placeholder 2"/>
          <p:cNvSpPr>
            <a:spLocks noGrp="1"/>
          </p:cNvSpPr>
          <p:nvPr>
            <p:ph idx="1"/>
          </p:nvPr>
        </p:nvSpPr>
        <p:spPr>
          <a:xfrm>
            <a:off x="973695" y="1810284"/>
            <a:ext cx="6634671" cy="2962833"/>
          </a:xfrm>
        </p:spPr>
        <p:txBody>
          <a:bodyPr>
            <a:normAutofit lnSpcReduction="10000"/>
          </a:bodyPr>
          <a:lstStyle/>
          <a:p>
            <a:r>
              <a:rPr lang="nl-NL" dirty="0"/>
              <a:t>COUNTRIES 									CITIES</a:t>
            </a:r>
          </a:p>
          <a:p>
            <a:r>
              <a:rPr lang="nl-NL" dirty="0"/>
              <a:t>Italy		12x								Barcelona	5x</a:t>
            </a:r>
          </a:p>
          <a:p>
            <a:r>
              <a:rPr lang="nl-NL" dirty="0"/>
              <a:t>Germany	5x								Munich		3x</a:t>
            </a:r>
          </a:p>
          <a:p>
            <a:r>
              <a:rPr lang="nl-NL" dirty="0"/>
              <a:t>Spain		3x								Amsterdam	3x</a:t>
            </a:r>
          </a:p>
          <a:p>
            <a:r>
              <a:rPr lang="nl-NL" dirty="0"/>
              <a:t>Central/South	2x								London		3x</a:t>
            </a:r>
          </a:p>
          <a:p>
            <a:r>
              <a:rPr lang="nl-NL" dirty="0"/>
              <a:t>France		2x								Rome		3x</a:t>
            </a:r>
          </a:p>
          <a:p>
            <a:r>
              <a:rPr lang="nl-NL" dirty="0"/>
              <a:t>Portugal, Turkey, Austria, CH, UK	1x						Brussels	3x</a:t>
            </a:r>
          </a:p>
          <a:p>
            <a:r>
              <a:rPr lang="nl-NL" dirty="0"/>
              <a:t>										Cologne	2x</a:t>
            </a:r>
          </a:p>
          <a:p>
            <a:r>
              <a:rPr lang="nl-NL" dirty="0"/>
              <a:t>										Athens		2x</a:t>
            </a:r>
          </a:p>
          <a:p>
            <a:r>
              <a:rPr lang="nl-NL" dirty="0"/>
              <a:t>										Frankfurt	2x</a:t>
            </a:r>
          </a:p>
          <a:p>
            <a:r>
              <a:rPr lang="nl-NL" dirty="0"/>
              <a:t>										Florence, warm </a:t>
            </a:r>
            <a:r>
              <a:rPr lang="nl-NL" dirty="0" err="1"/>
              <a:t>location</a:t>
            </a:r>
            <a:r>
              <a:rPr lang="nl-NL" dirty="0"/>
              <a:t>, </a:t>
            </a:r>
          </a:p>
          <a:p>
            <a:r>
              <a:rPr lang="nl-NL" dirty="0"/>
              <a:t>										Budapest, </a:t>
            </a:r>
            <a:r>
              <a:rPr lang="nl-NL" dirty="0" err="1"/>
              <a:t>Brigmingham</a:t>
            </a:r>
            <a:r>
              <a:rPr lang="nl-NL" dirty="0"/>
              <a:t>, Antalya,</a:t>
            </a:r>
          </a:p>
          <a:p>
            <a:r>
              <a:rPr lang="nl-NL" dirty="0"/>
              <a:t>										Paris 		</a:t>
            </a:r>
            <a:r>
              <a:rPr lang="nl-NL" dirty="0" err="1"/>
              <a:t>all</a:t>
            </a:r>
            <a:r>
              <a:rPr lang="nl-NL" dirty="0"/>
              <a:t> 1x</a:t>
            </a:r>
          </a:p>
          <a:p>
            <a:endParaRPr lang="nl-NL" dirty="0"/>
          </a:p>
          <a:p>
            <a:endParaRPr lang="nl-NL" dirty="0"/>
          </a:p>
          <a:p>
            <a:r>
              <a:rPr lang="nl-NL" dirty="0" err="1"/>
              <a:t>Remarks</a:t>
            </a:r>
            <a:r>
              <a:rPr lang="nl-NL" dirty="0"/>
              <a:t>: </a:t>
            </a:r>
            <a:r>
              <a:rPr lang="nl-NL" dirty="0" err="1"/>
              <a:t>Rotation</a:t>
            </a:r>
            <a:r>
              <a:rPr lang="nl-NL" dirty="0"/>
              <a:t> as </a:t>
            </a:r>
            <a:r>
              <a:rPr lang="nl-NL" dirty="0" err="1"/>
              <a:t>now</a:t>
            </a:r>
            <a:r>
              <a:rPr lang="nl-NL" dirty="0"/>
              <a:t> is fine, </a:t>
            </a:r>
            <a:r>
              <a:rPr lang="nl-NL" dirty="0" err="1"/>
              <a:t>should</a:t>
            </a:r>
            <a:r>
              <a:rPr lang="nl-NL" dirty="0"/>
              <a:t> </a:t>
            </a:r>
            <a:r>
              <a:rPr lang="nl-NL" dirty="0" err="1"/>
              <a:t>be</a:t>
            </a:r>
            <a:r>
              <a:rPr lang="nl-NL" dirty="0"/>
              <a:t> </a:t>
            </a:r>
            <a:r>
              <a:rPr lang="nl-NL" dirty="0" err="1"/>
              <a:t>easily</a:t>
            </a:r>
            <a:r>
              <a:rPr lang="nl-NL" dirty="0"/>
              <a:t> </a:t>
            </a:r>
            <a:r>
              <a:rPr lang="nl-NL" dirty="0" err="1"/>
              <a:t>reached</a:t>
            </a:r>
            <a:r>
              <a:rPr lang="nl-NL" dirty="0"/>
              <a:t> </a:t>
            </a:r>
            <a:r>
              <a:rPr lang="nl-NL" dirty="0" err="1"/>
              <a:t>by</a:t>
            </a:r>
            <a:r>
              <a:rPr lang="nl-NL" dirty="0"/>
              <a:t> plan, </a:t>
            </a:r>
            <a:r>
              <a:rPr lang="nl-NL" dirty="0" err="1"/>
              <a:t>international</a:t>
            </a:r>
            <a:r>
              <a:rPr lang="nl-NL" dirty="0"/>
              <a:t> airport </a:t>
            </a:r>
            <a:r>
              <a:rPr lang="nl-NL" dirty="0" err="1"/>
              <a:t>closeby</a:t>
            </a:r>
            <a:r>
              <a:rPr lang="nl-NL" dirty="0"/>
              <a:t>				</a:t>
            </a:r>
            <a:endParaRPr dirty="0"/>
          </a:p>
        </p:txBody>
      </p:sp>
    </p:spTree>
    <p:extLst>
      <p:ext uri="{BB962C8B-B14F-4D97-AF65-F5344CB8AC3E}">
        <p14:creationId xmlns:p14="http://schemas.microsoft.com/office/powerpoint/2010/main" xmlns="" val="224054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187450" y="549275"/>
            <a:ext cx="7443788" cy="457200"/>
          </a:xfrm>
          <a:prstGeom prst="rect">
            <a:avLst/>
          </a:prstGeom>
          <a:noFill/>
          <a:ln w="9525">
            <a:noFill/>
            <a:miter lim="800000"/>
            <a:headEnd/>
            <a:tailEnd/>
          </a:ln>
        </p:spPr>
        <p:txBody>
          <a:bodyPr wrap="none">
            <a:spAutoFit/>
          </a:bodyPr>
          <a:lstStyle/>
          <a:p>
            <a:pPr eaLnBrk="1" hangingPunct="1"/>
            <a:r>
              <a:rPr lang="nl-NL" sz="2400" b="0">
                <a:solidFill>
                  <a:schemeClr val="tx2"/>
                </a:solidFill>
                <a:latin typeface="Arial" charset="0"/>
              </a:rPr>
              <a:t>MEMBERS COMPLYING WITH COMPETITION LAW</a:t>
            </a:r>
          </a:p>
        </p:txBody>
      </p:sp>
      <p:sp>
        <p:nvSpPr>
          <p:cNvPr id="10243" name="Rectangle 4"/>
          <p:cNvSpPr>
            <a:spLocks noChangeArrowheads="1"/>
          </p:cNvSpPr>
          <p:nvPr/>
        </p:nvSpPr>
        <p:spPr bwMode="auto">
          <a:xfrm>
            <a:off x="900113" y="1341438"/>
            <a:ext cx="8208962" cy="4791075"/>
          </a:xfrm>
          <a:prstGeom prst="rect">
            <a:avLst/>
          </a:prstGeom>
          <a:noFill/>
          <a:ln w="9525">
            <a:noFill/>
            <a:miter lim="800000"/>
            <a:headEnd/>
            <a:tailEnd/>
          </a:ln>
        </p:spPr>
        <p:txBody>
          <a:bodyPr>
            <a:spAutoFit/>
          </a:bodyPr>
          <a:lstStyle/>
          <a:p>
            <a:pPr eaLnBrk="1" hangingPunct="1">
              <a:tabLst>
                <a:tab pos="360363" algn="l"/>
              </a:tabLst>
            </a:pPr>
            <a:r>
              <a:rPr lang="en-GB" b="0">
                <a:solidFill>
                  <a:schemeClr val="tx2"/>
                </a:solidFill>
                <a:latin typeface="Arial" charset="0"/>
              </a:rPr>
              <a:t>In order to protect the interests of individuals and member companies, while active within Afera (in the broadest sense), the Competition Law policy should always strictly be followed.</a:t>
            </a:r>
            <a:br>
              <a:rPr lang="en-GB" b="0">
                <a:solidFill>
                  <a:schemeClr val="tx2"/>
                </a:solidFill>
                <a:latin typeface="Arial" charset="0"/>
              </a:rPr>
            </a:br>
            <a:endParaRPr lang="en-GB" b="0">
              <a:solidFill>
                <a:schemeClr val="tx2"/>
              </a:solidFill>
              <a:latin typeface="Arial" charset="0"/>
            </a:endParaRPr>
          </a:p>
          <a:p>
            <a:pPr eaLnBrk="1" hangingPunct="1">
              <a:tabLst>
                <a:tab pos="360363" algn="l"/>
              </a:tabLst>
            </a:pPr>
            <a:r>
              <a:rPr lang="en-GB" b="0">
                <a:solidFill>
                  <a:schemeClr val="tx2"/>
                </a:solidFill>
                <a:latin typeface="Arial" charset="0"/>
              </a:rPr>
              <a:t>1)	</a:t>
            </a:r>
            <a:r>
              <a:rPr lang="en-GB" b="0">
                <a:latin typeface="Arial" charset="0"/>
              </a:rPr>
              <a:t>Do not agree on nor discuss prices, (including price increases and pricing</a:t>
            </a:r>
          </a:p>
          <a:p>
            <a:pPr eaLnBrk="1" hangingPunct="1">
              <a:tabLst>
                <a:tab pos="360363" algn="l"/>
              </a:tabLst>
            </a:pPr>
            <a:r>
              <a:rPr lang="en-GB" b="0">
                <a:latin typeface="Arial" charset="0"/>
              </a:rPr>
              <a:t>	methods), discounts, terms of sale, the refusal to deal with another 	company, or profit margins with any representative of any Afera member 	company;</a:t>
            </a:r>
          </a:p>
          <a:p>
            <a:pPr eaLnBrk="1" hangingPunct="1">
              <a:buFontTx/>
              <a:buAutoNum type="arabicParenR"/>
              <a:tabLst>
                <a:tab pos="360363" algn="l"/>
              </a:tabLst>
            </a:pPr>
            <a:endParaRPr lang="en-GB" b="0">
              <a:latin typeface="Arial" charset="0"/>
            </a:endParaRPr>
          </a:p>
          <a:p>
            <a:pPr eaLnBrk="1" hangingPunct="1">
              <a:tabLst>
                <a:tab pos="360363" algn="l"/>
              </a:tabLst>
            </a:pPr>
            <a:r>
              <a:rPr lang="en-GB" b="0">
                <a:latin typeface="Arial" charset="0"/>
              </a:rPr>
              <a:t>2</a:t>
            </a:r>
            <a:r>
              <a:rPr lang="nl-NL" b="0">
                <a:solidFill>
                  <a:schemeClr val="tx2"/>
                </a:solidFill>
                <a:latin typeface="Arial" charset="0"/>
              </a:rPr>
              <a:t>)	</a:t>
            </a:r>
            <a:r>
              <a:rPr lang="en-GB" b="0">
                <a:latin typeface="Arial" charset="0"/>
              </a:rPr>
              <a:t>Do not make announcements about your prices or those of</a:t>
            </a:r>
          </a:p>
          <a:p>
            <a:pPr eaLnBrk="1" hangingPunct="1">
              <a:tabLst>
                <a:tab pos="360363" algn="l"/>
              </a:tabLst>
            </a:pPr>
            <a:r>
              <a:rPr lang="en-GB" b="0">
                <a:latin typeface="Arial" charset="0"/>
              </a:rPr>
              <a:t>	competitors;</a:t>
            </a:r>
          </a:p>
          <a:p>
            <a:pPr eaLnBrk="1" hangingPunct="1">
              <a:tabLst>
                <a:tab pos="360363" algn="l"/>
              </a:tabLst>
            </a:pPr>
            <a:endParaRPr lang="en-GB" b="0">
              <a:latin typeface="Arial" charset="0"/>
            </a:endParaRPr>
          </a:p>
          <a:p>
            <a:pPr eaLnBrk="1" hangingPunct="1">
              <a:tabLst>
                <a:tab pos="360363" algn="l"/>
              </a:tabLst>
            </a:pPr>
            <a:r>
              <a:rPr lang="en-GB" b="0">
                <a:latin typeface="Arial" charset="0"/>
              </a:rPr>
              <a:t>3</a:t>
            </a:r>
            <a:r>
              <a:rPr lang="nl-NL" b="0">
                <a:solidFill>
                  <a:schemeClr val="tx2"/>
                </a:solidFill>
                <a:latin typeface="Arial" charset="0"/>
              </a:rPr>
              <a:t>)	</a:t>
            </a:r>
            <a:r>
              <a:rPr lang="en-GB" b="0">
                <a:latin typeface="Arial" charset="0"/>
              </a:rPr>
              <a:t>Do not talk about the plans of individual companies (yours or</a:t>
            </a:r>
          </a:p>
          <a:p>
            <a:pPr eaLnBrk="1" hangingPunct="1">
              <a:tabLst>
                <a:tab pos="360363" algn="l"/>
              </a:tabLst>
            </a:pPr>
            <a:r>
              <a:rPr lang="en-GB" b="0">
                <a:latin typeface="Arial" charset="0"/>
              </a:rPr>
              <a:t>	competitors’) regarding specific geographic or product markets or</a:t>
            </a:r>
          </a:p>
          <a:p>
            <a:pPr eaLnBrk="1" hangingPunct="1">
              <a:tabLst>
                <a:tab pos="360363" algn="l"/>
              </a:tabLst>
            </a:pPr>
            <a:r>
              <a:rPr lang="en-GB" b="0">
                <a:latin typeface="Arial" charset="0"/>
              </a:rPr>
              <a:t>	regarding particular customers;</a:t>
            </a:r>
          </a:p>
          <a:p>
            <a:pPr eaLnBrk="1" hangingPunct="1">
              <a:tabLst>
                <a:tab pos="360363" algn="l"/>
              </a:tabLst>
            </a:pPr>
            <a:endParaRPr lang="en-GB" b="0">
              <a:latin typeface="Arial" charset="0"/>
            </a:endParaRPr>
          </a:p>
          <a:p>
            <a:pPr eaLnBrk="1" hangingPunct="1">
              <a:tabLst>
                <a:tab pos="360363" algn="l"/>
              </a:tabLst>
            </a:pPr>
            <a:r>
              <a:rPr lang="en-GB" b="0">
                <a:latin typeface="Arial" charset="0"/>
              </a:rPr>
              <a:t>4) 	If in doubt consult the Associations’ staff or legal counsel</a:t>
            </a:r>
            <a:r>
              <a:rPr lang="en-GB" sz="2000" b="0">
                <a:latin typeface="Arial" charset="0"/>
              </a:rPr>
              <a:t>.</a:t>
            </a:r>
            <a:endParaRPr lang="nl-NL" sz="2000" b="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Q9: </a:t>
            </a:r>
            <a:r>
              <a:rPr lang="nl-NL" dirty="0" err="1"/>
              <a:t>When</a:t>
            </a:r>
            <a:r>
              <a:rPr lang="nl-NL" dirty="0"/>
              <a:t> </a:t>
            </a:r>
            <a:r>
              <a:rPr lang="nl-NL" dirty="0" err="1"/>
              <a:t>would</a:t>
            </a:r>
            <a:r>
              <a:rPr lang="nl-NL" dirty="0"/>
              <a:t> </a:t>
            </a:r>
            <a:r>
              <a:rPr lang="nl-NL" dirty="0" err="1"/>
              <a:t>you</a:t>
            </a:r>
            <a:r>
              <a:rPr lang="nl-NL" dirty="0"/>
              <a:t> </a:t>
            </a:r>
            <a:r>
              <a:rPr lang="nl-NL" dirty="0" err="1"/>
              <a:t>prefer</a:t>
            </a:r>
            <a:r>
              <a:rPr lang="nl-NL" dirty="0"/>
              <a:t> </a:t>
            </a:r>
            <a:r>
              <a:rPr lang="nl-NL" dirty="0" err="1"/>
              <a:t>the</a:t>
            </a:r>
            <a:r>
              <a:rPr lang="nl-NL" dirty="0"/>
              <a:t> </a:t>
            </a:r>
            <a:r>
              <a:rPr lang="nl-NL" dirty="0" err="1"/>
              <a:t>Annual</a:t>
            </a:r>
            <a:r>
              <a:rPr lang="nl-NL" dirty="0"/>
              <a:t> Conference </a:t>
            </a:r>
            <a:r>
              <a:rPr lang="nl-NL" dirty="0" err="1"/>
              <a:t>to</a:t>
            </a:r>
            <a:r>
              <a:rPr lang="nl-NL" dirty="0"/>
              <a:t> take </a:t>
            </a:r>
            <a:r>
              <a:rPr lang="nl-NL" dirty="0" err="1"/>
              <a:t>place</a:t>
            </a:r>
            <a:r>
              <a:rPr dirty="0"/>
              <a:t>?</a:t>
            </a:r>
          </a:p>
        </p:txBody>
      </p:sp>
      <p:sp>
        <p:nvSpPr>
          <p:cNvPr id="3" name="Content Placeholder 2"/>
          <p:cNvSpPr>
            <a:spLocks noGrp="1"/>
          </p:cNvSpPr>
          <p:nvPr>
            <p:ph idx="1"/>
          </p:nvPr>
        </p:nvSpPr>
        <p:spPr/>
        <p:txBody>
          <a:bodyPr/>
          <a:lstStyle/>
          <a:p>
            <a:r>
              <a:t>Answered: 54    Skipped: 12</a:t>
            </a:r>
          </a:p>
        </p:txBody>
      </p:sp>
      <p:pic>
        <p:nvPicPr>
          <p:cNvPr id="4" name="Picture 3" descr="chart9138395930.png"/>
          <p:cNvPicPr>
            <a:picLocks noChangeAspect="1"/>
          </p:cNvPicPr>
          <p:nvPr/>
        </p:nvPicPr>
        <p:blipFill>
          <a:blip r:embed="rId2" cstate="print"/>
          <a:stretch>
            <a:fillRect/>
          </a:stretch>
        </p:blipFill>
        <p:spPr>
          <a:xfrm>
            <a:off x="1049658" y="2355741"/>
            <a:ext cx="5388428" cy="3356428"/>
          </a:xfrm>
          <a:prstGeom prst="rect">
            <a:avLst/>
          </a:prstGeom>
        </p:spPr>
      </p:pic>
    </p:spTree>
    <p:extLst>
      <p:ext uri="{BB962C8B-B14F-4D97-AF65-F5344CB8AC3E}">
        <p14:creationId xmlns:p14="http://schemas.microsoft.com/office/powerpoint/2010/main" xmlns="" val="107772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Q9: </a:t>
            </a:r>
            <a:r>
              <a:rPr lang="nl-NL" dirty="0" err="1"/>
              <a:t>When</a:t>
            </a:r>
            <a:r>
              <a:rPr lang="nl-NL" dirty="0"/>
              <a:t> </a:t>
            </a:r>
            <a:r>
              <a:rPr lang="nl-NL" dirty="0" err="1"/>
              <a:t>would</a:t>
            </a:r>
            <a:r>
              <a:rPr lang="nl-NL" dirty="0"/>
              <a:t> </a:t>
            </a:r>
            <a:r>
              <a:rPr lang="nl-NL" dirty="0" err="1"/>
              <a:t>you</a:t>
            </a:r>
            <a:r>
              <a:rPr lang="nl-NL" dirty="0"/>
              <a:t> </a:t>
            </a:r>
            <a:r>
              <a:rPr lang="nl-NL" dirty="0" err="1"/>
              <a:t>prefer</a:t>
            </a:r>
            <a:r>
              <a:rPr lang="nl-NL" dirty="0"/>
              <a:t> </a:t>
            </a:r>
            <a:r>
              <a:rPr lang="nl-NL" dirty="0" err="1"/>
              <a:t>the</a:t>
            </a:r>
            <a:r>
              <a:rPr lang="nl-NL" dirty="0"/>
              <a:t> </a:t>
            </a:r>
            <a:r>
              <a:rPr lang="nl-NL" dirty="0" err="1"/>
              <a:t>Annual</a:t>
            </a:r>
            <a:r>
              <a:rPr lang="nl-NL" dirty="0"/>
              <a:t> Conference </a:t>
            </a:r>
            <a:r>
              <a:rPr lang="nl-NL" dirty="0" err="1"/>
              <a:t>to</a:t>
            </a:r>
            <a:r>
              <a:rPr lang="nl-NL" dirty="0"/>
              <a:t> take </a:t>
            </a:r>
            <a:r>
              <a:rPr lang="nl-NL" dirty="0" err="1"/>
              <a:t>place</a:t>
            </a:r>
            <a:r>
              <a:rPr dirty="0"/>
              <a:t>?</a:t>
            </a:r>
          </a:p>
        </p:txBody>
      </p:sp>
      <p:sp>
        <p:nvSpPr>
          <p:cNvPr id="3" name="Content Placeholder 2"/>
          <p:cNvSpPr>
            <a:spLocks noGrp="1"/>
          </p:cNvSpPr>
          <p:nvPr>
            <p:ph idx="1"/>
          </p:nvPr>
        </p:nvSpPr>
        <p:spPr/>
        <p:txBody>
          <a:bodyPr/>
          <a:lstStyle/>
          <a:p>
            <a:r>
              <a:t>Answered: 54    Skipped: 12</a:t>
            </a:r>
          </a:p>
        </p:txBody>
      </p:sp>
      <p:pic>
        <p:nvPicPr>
          <p:cNvPr id="4" name="Picture 3" descr="table9138395930.png"/>
          <p:cNvPicPr>
            <a:picLocks noChangeAspect="1"/>
          </p:cNvPicPr>
          <p:nvPr/>
        </p:nvPicPr>
        <p:blipFill>
          <a:blip r:embed="rId2" cstate="print"/>
          <a:stretch>
            <a:fillRect/>
          </a:stretch>
        </p:blipFill>
        <p:spPr>
          <a:xfrm>
            <a:off x="1049658" y="2355741"/>
            <a:ext cx="5388428" cy="1614714"/>
          </a:xfrm>
          <a:prstGeom prst="rect">
            <a:avLst/>
          </a:prstGeom>
        </p:spPr>
      </p:pic>
    </p:spTree>
    <p:extLst>
      <p:ext uri="{BB962C8B-B14F-4D97-AF65-F5344CB8AC3E}">
        <p14:creationId xmlns:p14="http://schemas.microsoft.com/office/powerpoint/2010/main" xmlns="" val="275166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Please indicate theimportance of topicsyou would most like covered at the Annual Conference:</a:t>
            </a:r>
          </a:p>
        </p:txBody>
      </p:sp>
      <p:sp>
        <p:nvSpPr>
          <p:cNvPr id="3" name="Content Placeholder 2"/>
          <p:cNvSpPr>
            <a:spLocks noGrp="1"/>
          </p:cNvSpPr>
          <p:nvPr>
            <p:ph idx="1"/>
          </p:nvPr>
        </p:nvSpPr>
        <p:spPr/>
        <p:txBody>
          <a:bodyPr/>
          <a:lstStyle/>
          <a:p>
            <a:r>
              <a:t>Answered: 54    Skipped: 12</a:t>
            </a:r>
          </a:p>
        </p:txBody>
      </p:sp>
      <p:pic>
        <p:nvPicPr>
          <p:cNvPr id="4" name="Picture 3" descr="chart9138411130.png"/>
          <p:cNvPicPr>
            <a:picLocks noChangeAspect="1"/>
          </p:cNvPicPr>
          <p:nvPr/>
        </p:nvPicPr>
        <p:blipFill>
          <a:blip r:embed="rId2" cstate="print"/>
          <a:stretch>
            <a:fillRect/>
          </a:stretch>
        </p:blipFill>
        <p:spPr>
          <a:xfrm>
            <a:off x="2487570" y="1718471"/>
            <a:ext cx="5388428" cy="4082142"/>
          </a:xfrm>
          <a:prstGeom prst="rect">
            <a:avLst/>
          </a:prstGeom>
        </p:spPr>
      </p:pic>
    </p:spTree>
    <p:extLst>
      <p:ext uri="{BB962C8B-B14F-4D97-AF65-F5344CB8AC3E}">
        <p14:creationId xmlns:p14="http://schemas.microsoft.com/office/powerpoint/2010/main" xmlns="" val="255172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Please indicate theimportance of topicsyou would most like covered at the Annual Conference:</a:t>
            </a:r>
          </a:p>
        </p:txBody>
      </p:sp>
      <p:sp>
        <p:nvSpPr>
          <p:cNvPr id="3" name="Content Placeholder 2"/>
          <p:cNvSpPr>
            <a:spLocks noGrp="1"/>
          </p:cNvSpPr>
          <p:nvPr>
            <p:ph idx="1"/>
          </p:nvPr>
        </p:nvSpPr>
        <p:spPr/>
        <p:txBody>
          <a:bodyPr/>
          <a:lstStyle/>
          <a:p>
            <a:r>
              <a:t>Answered: 54    Skipped: 12</a:t>
            </a:r>
          </a:p>
        </p:txBody>
      </p:sp>
      <p:pic>
        <p:nvPicPr>
          <p:cNvPr id="4" name="Picture 3" descr="table9138411130.png"/>
          <p:cNvPicPr>
            <a:picLocks noChangeAspect="1"/>
          </p:cNvPicPr>
          <p:nvPr/>
        </p:nvPicPr>
        <p:blipFill>
          <a:blip r:embed="rId2" cstate="print"/>
          <a:stretch>
            <a:fillRect/>
          </a:stretch>
        </p:blipFill>
        <p:spPr>
          <a:xfrm>
            <a:off x="2320046" y="1657726"/>
            <a:ext cx="5388428" cy="3900714"/>
          </a:xfrm>
          <a:prstGeom prst="rect">
            <a:avLst/>
          </a:prstGeom>
        </p:spPr>
      </p:pic>
    </p:spTree>
    <p:extLst>
      <p:ext uri="{BB962C8B-B14F-4D97-AF65-F5344CB8AC3E}">
        <p14:creationId xmlns:p14="http://schemas.microsoft.com/office/powerpoint/2010/main" xmlns="" val="381783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Would you be willing to invest time in one of Afera’s Committees?</a:t>
            </a:r>
          </a:p>
        </p:txBody>
      </p:sp>
      <p:sp>
        <p:nvSpPr>
          <p:cNvPr id="3" name="Content Placeholder 2"/>
          <p:cNvSpPr>
            <a:spLocks noGrp="1"/>
          </p:cNvSpPr>
          <p:nvPr>
            <p:ph idx="1"/>
          </p:nvPr>
        </p:nvSpPr>
        <p:spPr/>
        <p:txBody>
          <a:bodyPr/>
          <a:lstStyle/>
          <a:p>
            <a:r>
              <a:t>Answered: 53    Skipped: 13</a:t>
            </a:r>
          </a:p>
        </p:txBody>
      </p:sp>
      <p:pic>
        <p:nvPicPr>
          <p:cNvPr id="5" name="Afbeelding 4"/>
          <p:cNvPicPr>
            <a:picLocks noChangeAspect="1"/>
          </p:cNvPicPr>
          <p:nvPr/>
        </p:nvPicPr>
        <p:blipFill rotWithShape="1">
          <a:blip r:embed="rId2" cstate="print"/>
          <a:srcRect l="40846" t="41170" r="25482" b="19567"/>
          <a:stretch/>
        </p:blipFill>
        <p:spPr>
          <a:xfrm>
            <a:off x="1963278" y="1843043"/>
            <a:ext cx="6157914" cy="3889380"/>
          </a:xfrm>
          <a:prstGeom prst="rect">
            <a:avLst/>
          </a:prstGeom>
        </p:spPr>
      </p:pic>
    </p:spTree>
    <p:extLst>
      <p:ext uri="{BB962C8B-B14F-4D97-AF65-F5344CB8AC3E}">
        <p14:creationId xmlns:p14="http://schemas.microsoft.com/office/powerpoint/2010/main" xmlns="" val="3542109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1190631"/>
            <a:ext cx="8407630" cy="391272"/>
          </a:xfrm>
        </p:spPr>
        <p:txBody>
          <a:bodyPr>
            <a:normAutofit fontScale="90000"/>
          </a:bodyPr>
          <a:lstStyle/>
          <a:p>
            <a:r>
              <a:rPr dirty="0"/>
              <a:t>Q1</a:t>
            </a:r>
            <a:r>
              <a:rPr lang="nl-NL" dirty="0"/>
              <a:t>2</a:t>
            </a:r>
            <a:r>
              <a:rPr dirty="0"/>
              <a:t>: </a:t>
            </a:r>
            <a:r>
              <a:rPr lang="nl-NL" dirty="0"/>
              <a:t>On a </a:t>
            </a:r>
            <a:r>
              <a:rPr lang="nl-NL" dirty="0" err="1"/>
              <a:t>scale</a:t>
            </a:r>
            <a:r>
              <a:rPr lang="nl-NL" dirty="0"/>
              <a:t> of 0 </a:t>
            </a:r>
            <a:r>
              <a:rPr lang="nl-NL" dirty="0" err="1"/>
              <a:t>to</a:t>
            </a:r>
            <a:r>
              <a:rPr lang="nl-NL" dirty="0"/>
              <a:t> 4 (0 = </a:t>
            </a:r>
            <a:r>
              <a:rPr lang="nl-NL" dirty="0" err="1"/>
              <a:t>not</a:t>
            </a:r>
            <a:r>
              <a:rPr lang="nl-NL" dirty="0"/>
              <a:t> at </a:t>
            </a:r>
            <a:r>
              <a:rPr lang="nl-NL" dirty="0" err="1"/>
              <a:t>all</a:t>
            </a:r>
            <a:r>
              <a:rPr lang="nl-NL" dirty="0"/>
              <a:t>, 4 = </a:t>
            </a:r>
            <a:r>
              <a:rPr lang="nl-NL" dirty="0" err="1"/>
              <a:t>highly</a:t>
            </a:r>
            <a:r>
              <a:rPr lang="nl-NL" dirty="0"/>
              <a:t>), </a:t>
            </a:r>
            <a:r>
              <a:rPr lang="nl-NL" dirty="0" err="1"/>
              <a:t>how</a:t>
            </a:r>
            <a:r>
              <a:rPr lang="nl-NL" dirty="0"/>
              <a:t> </a:t>
            </a:r>
            <a:r>
              <a:rPr lang="nl-NL" dirty="0" err="1"/>
              <a:t>satisfied</a:t>
            </a:r>
            <a:r>
              <a:rPr lang="nl-NL" dirty="0"/>
              <a:t> are </a:t>
            </a:r>
            <a:r>
              <a:rPr lang="nl-NL" dirty="0" err="1"/>
              <a:t>you</a:t>
            </a:r>
            <a:r>
              <a:rPr lang="nl-NL" dirty="0"/>
              <a:t> </a:t>
            </a:r>
            <a:r>
              <a:rPr lang="nl-NL" dirty="0" err="1"/>
              <a:t>with</a:t>
            </a:r>
            <a:r>
              <a:rPr lang="nl-NL" dirty="0"/>
              <a:t> </a:t>
            </a:r>
            <a:r>
              <a:rPr lang="nl-NL" dirty="0" err="1"/>
              <a:t>Afera’s</a:t>
            </a:r>
            <a:r>
              <a:rPr lang="nl-NL" dirty="0"/>
              <a:t> website, afera.com, in </a:t>
            </a:r>
            <a:r>
              <a:rPr lang="nl-NL" dirty="0" err="1"/>
              <a:t>terms</a:t>
            </a:r>
            <a:r>
              <a:rPr lang="nl-NL" dirty="0"/>
              <a:t> of content </a:t>
            </a:r>
            <a:r>
              <a:rPr lang="nl-NL" dirty="0" err="1"/>
              <a:t>and</a:t>
            </a:r>
            <a:r>
              <a:rPr lang="nl-NL" dirty="0"/>
              <a:t> user-</a:t>
            </a:r>
            <a:r>
              <a:rPr lang="nl-NL" dirty="0" err="1"/>
              <a:t>friendliness</a:t>
            </a:r>
            <a:r>
              <a:rPr lang="nl-NL" dirty="0"/>
              <a:t>?</a:t>
            </a:r>
            <a:endParaRPr dirty="0"/>
          </a:p>
        </p:txBody>
      </p:sp>
      <p:sp>
        <p:nvSpPr>
          <p:cNvPr id="3" name="Content Placeholder 2"/>
          <p:cNvSpPr>
            <a:spLocks noGrp="1"/>
          </p:cNvSpPr>
          <p:nvPr>
            <p:ph idx="1"/>
          </p:nvPr>
        </p:nvSpPr>
        <p:spPr>
          <a:xfrm>
            <a:off x="638648" y="2138349"/>
            <a:ext cx="7109322" cy="3039616"/>
          </a:xfrm>
        </p:spPr>
        <p:txBody>
          <a:bodyPr>
            <a:normAutofit fontScale="70000" lnSpcReduction="20000"/>
          </a:bodyPr>
          <a:lstStyle/>
          <a:p>
            <a:r>
              <a:rPr lang="nl-NL" sz="1800" dirty="0"/>
              <a:t>0				0%</a:t>
            </a:r>
          </a:p>
          <a:p>
            <a:endParaRPr lang="nl-NL" sz="1800" dirty="0"/>
          </a:p>
          <a:p>
            <a:r>
              <a:rPr lang="nl-NL" sz="1800" dirty="0"/>
              <a:t>1				0%</a:t>
            </a:r>
          </a:p>
          <a:p>
            <a:endParaRPr lang="nl-NL" sz="1800" dirty="0"/>
          </a:p>
          <a:p>
            <a:r>
              <a:rPr lang="nl-NL" sz="1800" dirty="0"/>
              <a:t>2				3%</a:t>
            </a:r>
          </a:p>
          <a:p>
            <a:endParaRPr lang="nl-NL" sz="1800" dirty="0"/>
          </a:p>
          <a:p>
            <a:r>
              <a:rPr lang="nl-NL" sz="1800" dirty="0"/>
              <a:t>3				54%</a:t>
            </a:r>
          </a:p>
          <a:p>
            <a:endParaRPr lang="nl-NL" sz="1800" dirty="0"/>
          </a:p>
          <a:p>
            <a:r>
              <a:rPr lang="nl-NL" sz="1800" dirty="0"/>
              <a:t>3,5				1,5%</a:t>
            </a:r>
          </a:p>
          <a:p>
            <a:endParaRPr lang="nl-NL" sz="1800" dirty="0"/>
          </a:p>
          <a:p>
            <a:r>
              <a:rPr lang="nl-NL" sz="1800" dirty="0"/>
              <a:t>4				22,5%</a:t>
            </a:r>
          </a:p>
          <a:p>
            <a:endParaRPr lang="nl-NL" sz="1800" dirty="0"/>
          </a:p>
          <a:p>
            <a:r>
              <a:rPr lang="nl-NL" sz="1800" dirty="0"/>
              <a:t>7				1,5%</a:t>
            </a:r>
          </a:p>
          <a:p>
            <a:endParaRPr lang="nl-NL" sz="1800" dirty="0"/>
          </a:p>
          <a:p>
            <a:r>
              <a:rPr lang="nl-NL" sz="1800" dirty="0" err="1"/>
              <a:t>Skipped</a:t>
            </a:r>
            <a:r>
              <a:rPr lang="nl-NL" sz="1800" dirty="0"/>
              <a:t> question		17,5%</a:t>
            </a:r>
          </a:p>
          <a:p>
            <a:pPr marL="228600" indent="-228600">
              <a:buAutoNum type="arabicPlain"/>
            </a:pPr>
            <a:endParaRPr lang="nl-NL" dirty="0"/>
          </a:p>
          <a:p>
            <a:pPr marL="228600" indent="-228600">
              <a:buAutoNum type="arabicPlain"/>
            </a:pPr>
            <a:endParaRPr dirty="0"/>
          </a:p>
        </p:txBody>
      </p:sp>
    </p:spTree>
    <p:extLst>
      <p:ext uri="{BB962C8B-B14F-4D97-AF65-F5344CB8AC3E}">
        <p14:creationId xmlns:p14="http://schemas.microsoft.com/office/powerpoint/2010/main" xmlns="" val="454967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Q13: In your opinion, how could Afera increase its membership value?</a:t>
            </a:r>
            <a:endParaRPr lang="en-US" dirty="0"/>
          </a:p>
        </p:txBody>
      </p:sp>
      <p:sp>
        <p:nvSpPr>
          <p:cNvPr id="3" name="Content Placeholder 2"/>
          <p:cNvSpPr>
            <a:spLocks noGrp="1"/>
          </p:cNvSpPr>
          <p:nvPr>
            <p:ph idx="1"/>
          </p:nvPr>
        </p:nvSpPr>
        <p:spPr>
          <a:xfrm>
            <a:off x="205878" y="1632048"/>
            <a:ext cx="8407630" cy="4090369"/>
          </a:xfrm>
        </p:spPr>
        <p:txBody>
          <a:bodyPr numCol="2">
            <a:normAutofit fontScale="77500" lnSpcReduction="20000"/>
          </a:bodyPr>
          <a:lstStyle/>
          <a:p>
            <a:pPr marL="171450" indent="-171450">
              <a:buFont typeface="Arial" panose="020B0604020202020204" pitchFamily="34" charset="0"/>
              <a:buChar char="•"/>
            </a:pPr>
            <a:r>
              <a:rPr lang="en-US" dirty="0"/>
              <a:t>Being more strong in standards with </a:t>
            </a:r>
            <a:r>
              <a:rPr lang="en-US" dirty="0" err="1"/>
              <a:t>Finat</a:t>
            </a:r>
            <a:r>
              <a:rPr lang="en-US" dirty="0"/>
              <a:t> for example </a:t>
            </a:r>
            <a:r>
              <a:rPr lang="en-US" dirty="0">
                <a:solidFill>
                  <a:srgbClr val="00B0F0"/>
                </a:solidFill>
              </a:rPr>
              <a:t>(</a:t>
            </a:r>
            <a:r>
              <a:rPr lang="en-US" dirty="0" err="1">
                <a:solidFill>
                  <a:srgbClr val="00B0F0"/>
                </a:solidFill>
              </a:rPr>
              <a:t>Distrex</a:t>
            </a:r>
            <a:r>
              <a:rPr lang="en-US" dirty="0">
                <a:solidFill>
                  <a:srgbClr val="00B0F0"/>
                </a:solidFill>
              </a:rPr>
              <a:t>)</a:t>
            </a:r>
          </a:p>
          <a:p>
            <a:pPr marL="171450" indent="-171450">
              <a:buFont typeface="Arial" panose="020B0604020202020204" pitchFamily="34" charset="0"/>
              <a:buChar char="•"/>
            </a:pPr>
            <a:r>
              <a:rPr lang="en-US" dirty="0"/>
              <a:t>Better networking possibilities, Afera should become a Quality guarantee for the products </a:t>
            </a:r>
            <a:r>
              <a:rPr lang="en-US" dirty="0">
                <a:solidFill>
                  <a:srgbClr val="00B0F0"/>
                </a:solidFill>
              </a:rPr>
              <a:t>(</a:t>
            </a:r>
            <a:r>
              <a:rPr lang="en-US" dirty="0" err="1">
                <a:solidFill>
                  <a:srgbClr val="00B0F0"/>
                </a:solidFill>
              </a:rPr>
              <a:t>Volz</a:t>
            </a:r>
            <a:r>
              <a:rPr lang="en-US" dirty="0">
                <a:solidFill>
                  <a:srgbClr val="00B0F0"/>
                </a:solidFill>
              </a:rPr>
              <a:t>)</a:t>
            </a:r>
          </a:p>
          <a:p>
            <a:pPr marL="171450" indent="-171450">
              <a:buFont typeface="Arial" panose="020B0604020202020204" pitchFamily="34" charset="0"/>
              <a:buChar char="•"/>
            </a:pPr>
            <a:r>
              <a:rPr lang="en-US" dirty="0"/>
              <a:t>Market contacts </a:t>
            </a:r>
            <a:r>
              <a:rPr lang="en-US" dirty="0">
                <a:solidFill>
                  <a:srgbClr val="00B0F0"/>
                </a:solidFill>
              </a:rPr>
              <a:t>(BOMA)</a:t>
            </a:r>
            <a:endParaRPr lang="en-US" dirty="0"/>
          </a:p>
          <a:p>
            <a:pPr marL="171450" indent="-171450">
              <a:buFont typeface="Arial" panose="020B0604020202020204" pitchFamily="34" charset="0"/>
              <a:buChar char="•"/>
            </a:pPr>
            <a:r>
              <a:rPr lang="en-US" dirty="0"/>
              <a:t>Find Multipliers within the companies who promote Afera (like in our company Evert Smit does) </a:t>
            </a:r>
            <a:r>
              <a:rPr lang="en-US" dirty="0">
                <a:solidFill>
                  <a:srgbClr val="00B0F0"/>
                </a:solidFill>
              </a:rPr>
              <a:t>(</a:t>
            </a:r>
            <a:r>
              <a:rPr lang="en-US" dirty="0" err="1">
                <a:solidFill>
                  <a:srgbClr val="00B0F0"/>
                </a:solidFill>
              </a:rPr>
              <a:t>Lohmann</a:t>
            </a:r>
            <a:r>
              <a:rPr lang="en-US" dirty="0">
                <a:solidFill>
                  <a:srgbClr val="00B0F0"/>
                </a:solidFill>
              </a:rPr>
              <a:t>)</a:t>
            </a:r>
          </a:p>
          <a:p>
            <a:pPr marL="171450" indent="-171450">
              <a:buFont typeface="Arial" panose="020B0604020202020204" pitchFamily="34" charset="0"/>
              <a:buChar char="•"/>
            </a:pPr>
            <a:r>
              <a:rPr lang="en-US" dirty="0"/>
              <a:t>Afera should find ways to involve and represent more effectively the packaging tape industry and producers to maintain a central role in the industry </a:t>
            </a:r>
            <a:r>
              <a:rPr lang="en-US" dirty="0">
                <a:solidFill>
                  <a:srgbClr val="00B0F0"/>
                </a:solidFill>
              </a:rPr>
              <a:t>(Dow Chemical)</a:t>
            </a:r>
            <a:endParaRPr lang="en-US" dirty="0"/>
          </a:p>
          <a:p>
            <a:pPr marL="171450" indent="-171450">
              <a:buFont typeface="Arial" panose="020B0604020202020204" pitchFamily="34" charset="0"/>
              <a:buChar char="•"/>
            </a:pPr>
            <a:r>
              <a:rPr lang="en-US" dirty="0"/>
              <a:t>Raw material presentations and information, market data </a:t>
            </a:r>
            <a:r>
              <a:rPr lang="en-US" dirty="0">
                <a:solidFill>
                  <a:srgbClr val="00B0F0"/>
                </a:solidFill>
              </a:rPr>
              <a:t>(3M)</a:t>
            </a:r>
            <a:endParaRPr lang="en-US" dirty="0"/>
          </a:p>
          <a:p>
            <a:pPr marL="171450" indent="-171450">
              <a:buFont typeface="Arial" panose="020B0604020202020204" pitchFamily="34" charset="0"/>
              <a:buChar char="•"/>
            </a:pPr>
            <a:r>
              <a:rPr lang="en-US" dirty="0"/>
              <a:t>Offer a wider perspective of members/participants, covering the full value/supply chain (from raw materials to converters) and pyramid (high end to low end). </a:t>
            </a:r>
            <a:r>
              <a:rPr lang="en-US" dirty="0">
                <a:solidFill>
                  <a:srgbClr val="00B0F0"/>
                </a:solidFill>
              </a:rPr>
              <a:t>(Nitto)</a:t>
            </a:r>
            <a:endParaRPr lang="en-US" dirty="0"/>
          </a:p>
          <a:p>
            <a:pPr marL="171450" indent="-171450">
              <a:buFont typeface="Arial" panose="020B0604020202020204" pitchFamily="34" charset="0"/>
              <a:buChar char="•"/>
            </a:pPr>
            <a:r>
              <a:rPr lang="en-US" dirty="0"/>
              <a:t>Give insights in interesting new technologies/ developments linked to adhesives (e.g. DUS/3D printing case) </a:t>
            </a:r>
            <a:r>
              <a:rPr lang="en-US" dirty="0">
                <a:solidFill>
                  <a:srgbClr val="00B0F0"/>
                </a:solidFill>
              </a:rPr>
              <a:t>(Nitto)</a:t>
            </a:r>
            <a:endParaRPr lang="en-US" dirty="0"/>
          </a:p>
          <a:p>
            <a:pPr marL="171450" indent="-171450">
              <a:buFont typeface="Arial" panose="020B0604020202020204" pitchFamily="34" charset="0"/>
              <a:buChar char="•"/>
            </a:pPr>
            <a:r>
              <a:rPr lang="en-US" dirty="0"/>
              <a:t>Attracting more tape producers to the meetings, giving more precise data on the worldwide sales of tapes and market trends, decreasing also the participation fee to the congress for the tape producers. Often it is a meeting of raw materials suppliers </a:t>
            </a:r>
            <a:r>
              <a:rPr lang="en-US" dirty="0">
                <a:solidFill>
                  <a:srgbClr val="00B0F0"/>
                </a:solidFill>
              </a:rPr>
              <a:t>(</a:t>
            </a:r>
            <a:r>
              <a:rPr lang="en-US" dirty="0" err="1">
                <a:solidFill>
                  <a:srgbClr val="00B0F0"/>
                </a:solidFill>
              </a:rPr>
              <a:t>Ichemco</a:t>
            </a:r>
            <a:r>
              <a:rPr lang="en-US" dirty="0">
                <a:solidFill>
                  <a:srgbClr val="00B0F0"/>
                </a:solidFill>
              </a:rPr>
              <a:t>)</a:t>
            </a:r>
            <a:endParaRPr lang="en-US" dirty="0"/>
          </a:p>
          <a:p>
            <a:pPr marL="171450" indent="-171450">
              <a:buFont typeface="Arial" panose="020B0604020202020204" pitchFamily="34" charset="0"/>
              <a:buChar char="•"/>
            </a:pPr>
            <a:r>
              <a:rPr lang="en-US" dirty="0"/>
              <a:t>it is right now on a high level </a:t>
            </a:r>
            <a:r>
              <a:rPr lang="en-US" dirty="0">
                <a:solidFill>
                  <a:srgbClr val="00B0F0"/>
                </a:solidFill>
              </a:rPr>
              <a:t>(IVK)</a:t>
            </a:r>
            <a:endParaRPr lang="en-US" dirty="0"/>
          </a:p>
          <a:p>
            <a:pPr marL="171450" indent="-171450">
              <a:buFont typeface="Arial" panose="020B0604020202020204" pitchFamily="34" charset="0"/>
              <a:buChar char="•"/>
            </a:pPr>
            <a:r>
              <a:rPr lang="en-US" dirty="0"/>
              <a:t>More aggressive push of tape as technology to tape customers and, moreover, to non-tape users </a:t>
            </a:r>
            <a:r>
              <a:rPr lang="en-US" dirty="0">
                <a:solidFill>
                  <a:srgbClr val="00B0F0"/>
                </a:solidFill>
              </a:rPr>
              <a:t>(</a:t>
            </a:r>
            <a:r>
              <a:rPr lang="en-US" dirty="0" err="1">
                <a:solidFill>
                  <a:srgbClr val="00B0F0"/>
                </a:solidFill>
              </a:rPr>
              <a:t>Coroplast</a:t>
            </a:r>
            <a:r>
              <a:rPr lang="en-US" dirty="0">
                <a:solidFill>
                  <a:srgbClr val="00B0F0"/>
                </a:solidFill>
              </a:rPr>
              <a:t>)</a:t>
            </a:r>
            <a:endParaRPr lang="en-US" dirty="0"/>
          </a:p>
          <a:p>
            <a:pPr marL="171450" indent="-171450">
              <a:buFont typeface="Arial" panose="020B0604020202020204" pitchFamily="34" charset="0"/>
              <a:buChar char="•"/>
            </a:pPr>
            <a:r>
              <a:rPr lang="en-US" dirty="0"/>
              <a:t>By promoting the use of adhesive tapes in as many forums as possible. </a:t>
            </a:r>
            <a:r>
              <a:rPr lang="en-US" dirty="0">
                <a:solidFill>
                  <a:srgbClr val="00B0F0"/>
                </a:solidFill>
              </a:rPr>
              <a:t>(</a:t>
            </a:r>
            <a:r>
              <a:rPr lang="en-US" dirty="0" err="1">
                <a:solidFill>
                  <a:srgbClr val="00B0F0"/>
                </a:solidFill>
              </a:rPr>
              <a:t>Miarco</a:t>
            </a:r>
            <a:r>
              <a:rPr lang="en-US" dirty="0">
                <a:solidFill>
                  <a:srgbClr val="00B0F0"/>
                </a:solidFill>
              </a:rPr>
              <a:t>)</a:t>
            </a:r>
            <a:endParaRPr lang="en-US" dirty="0"/>
          </a:p>
          <a:p>
            <a:pPr marL="171450" indent="-171450">
              <a:buFont typeface="Arial" panose="020B0604020202020204" pitchFamily="34" charset="0"/>
              <a:buChar char="•"/>
            </a:pPr>
            <a:r>
              <a:rPr lang="en-US" dirty="0"/>
              <a:t>More converters </a:t>
            </a:r>
            <a:r>
              <a:rPr lang="en-US" dirty="0">
                <a:solidFill>
                  <a:srgbClr val="00B0F0"/>
                </a:solidFill>
              </a:rPr>
              <a:t>(</a:t>
            </a:r>
            <a:r>
              <a:rPr lang="en-US" dirty="0" err="1">
                <a:solidFill>
                  <a:srgbClr val="00B0F0"/>
                </a:solidFill>
              </a:rPr>
              <a:t>Parafix</a:t>
            </a:r>
            <a:r>
              <a:rPr lang="en-US" dirty="0">
                <a:solidFill>
                  <a:srgbClr val="00B0F0"/>
                </a:solidFill>
              </a:rPr>
              <a:t>)</a:t>
            </a:r>
            <a:endParaRPr lang="en-US" dirty="0"/>
          </a:p>
          <a:p>
            <a:pPr marL="171450" indent="-171450">
              <a:buFont typeface="Arial" panose="020B0604020202020204" pitchFamily="34" charset="0"/>
              <a:buChar char="•"/>
            </a:pPr>
            <a:r>
              <a:rPr lang="en-US" dirty="0"/>
              <a:t>Afera should improve the technical content of the conferences such as PSTC to bring more value to the market </a:t>
            </a:r>
            <a:r>
              <a:rPr lang="en-US" dirty="0">
                <a:solidFill>
                  <a:srgbClr val="00B0F0"/>
                </a:solidFill>
              </a:rPr>
              <a:t>(</a:t>
            </a:r>
            <a:r>
              <a:rPr lang="en-US" dirty="0" err="1">
                <a:solidFill>
                  <a:srgbClr val="00B0F0"/>
                </a:solidFill>
              </a:rPr>
              <a:t>Organik</a:t>
            </a:r>
            <a:r>
              <a:rPr lang="en-US" dirty="0">
                <a:solidFill>
                  <a:srgbClr val="00B0F0"/>
                </a:solidFill>
              </a:rPr>
              <a:t>)</a:t>
            </a:r>
            <a:endParaRPr lang="en-US" dirty="0"/>
          </a:p>
          <a:p>
            <a:pPr marL="171450" indent="-171450">
              <a:buFont typeface="Arial" panose="020B0604020202020204" pitchFamily="34" charset="0"/>
              <a:buChar char="•"/>
            </a:pPr>
            <a:r>
              <a:rPr lang="en-US" dirty="0"/>
              <a:t>Increasing the participation of Tape converters. Then we will have a better networking </a:t>
            </a:r>
            <a:r>
              <a:rPr lang="en-US" dirty="0">
                <a:solidFill>
                  <a:srgbClr val="00B0F0"/>
                </a:solidFill>
              </a:rPr>
              <a:t>(</a:t>
            </a:r>
            <a:r>
              <a:rPr lang="en-US" dirty="0" err="1">
                <a:solidFill>
                  <a:srgbClr val="00B0F0"/>
                </a:solidFill>
              </a:rPr>
              <a:t>Bostik</a:t>
            </a:r>
            <a:r>
              <a:rPr lang="en-US" dirty="0">
                <a:solidFill>
                  <a:srgbClr val="00B0F0"/>
                </a:solidFill>
              </a:rPr>
              <a:t>)</a:t>
            </a:r>
            <a:endParaRPr lang="en-US" dirty="0"/>
          </a:p>
          <a:p>
            <a:pPr marL="171450" indent="-171450">
              <a:buFont typeface="Arial" panose="020B0604020202020204" pitchFamily="34" charset="0"/>
              <a:buChar char="•"/>
            </a:pPr>
            <a:r>
              <a:rPr lang="en-US" dirty="0"/>
              <a:t>1-Enabling strong network within members </a:t>
            </a:r>
            <a:r>
              <a:rPr lang="en-US" dirty="0">
                <a:solidFill>
                  <a:srgbClr val="00B0F0"/>
                </a:solidFill>
              </a:rPr>
              <a:t>(tesa)</a:t>
            </a:r>
            <a:endParaRPr lang="en-US" dirty="0"/>
          </a:p>
          <a:p>
            <a:pPr marL="171450" indent="-171450">
              <a:buFont typeface="Arial" panose="020B0604020202020204" pitchFamily="34" charset="0"/>
              <a:buChar char="•"/>
            </a:pPr>
            <a:r>
              <a:rPr lang="en-US" dirty="0"/>
              <a:t>2-Informing upcoming regulatory issues</a:t>
            </a:r>
          </a:p>
          <a:p>
            <a:pPr marL="171450" indent="-171450">
              <a:buFont typeface="Arial" panose="020B0604020202020204" pitchFamily="34" charset="0"/>
              <a:buChar char="•"/>
            </a:pPr>
            <a:r>
              <a:rPr lang="en-US" dirty="0"/>
              <a:t>3-Creating platforms for penetrating the adhesive tape use in different segments and users</a:t>
            </a:r>
          </a:p>
          <a:p>
            <a:pPr marL="171450" indent="-171450">
              <a:buFont typeface="Arial" panose="020B0604020202020204" pitchFamily="34" charset="0"/>
              <a:buChar char="•"/>
            </a:pPr>
            <a:r>
              <a:rPr lang="en-US" dirty="0"/>
              <a:t>Take a proactive approach to raise AFERA's profile, for example: Have a presence at (large) manufacturing exhibitions and promote the virtues of adhesive tape. </a:t>
            </a:r>
            <a:r>
              <a:rPr lang="en-US" dirty="0">
                <a:solidFill>
                  <a:srgbClr val="00B0F0"/>
                </a:solidFill>
              </a:rPr>
              <a:t>(</a:t>
            </a:r>
            <a:r>
              <a:rPr lang="en-US" dirty="0" err="1">
                <a:solidFill>
                  <a:srgbClr val="00B0F0"/>
                </a:solidFill>
              </a:rPr>
              <a:t>Lohmann</a:t>
            </a:r>
            <a:r>
              <a:rPr lang="en-US" dirty="0">
                <a:solidFill>
                  <a:srgbClr val="00B0F0"/>
                </a:solidFill>
              </a:rPr>
              <a:t>)</a:t>
            </a:r>
            <a:endParaRPr lang="en-US" dirty="0"/>
          </a:p>
          <a:p>
            <a:pPr marL="171450" indent="-171450">
              <a:buFont typeface="Arial" panose="020B0604020202020204" pitchFamily="34" charset="0"/>
              <a:buChar char="•"/>
            </a:pPr>
            <a:r>
              <a:rPr lang="en-US" dirty="0"/>
              <a:t>Parallel the PSTC tape conference </a:t>
            </a:r>
            <a:r>
              <a:rPr lang="en-US" dirty="0">
                <a:solidFill>
                  <a:srgbClr val="00B0F0"/>
                </a:solidFill>
              </a:rPr>
              <a:t>(Scapa)</a:t>
            </a:r>
            <a:endParaRPr lang="en-US" dirty="0"/>
          </a:p>
          <a:p>
            <a:pPr marL="171450" indent="-171450">
              <a:buFont typeface="Arial" panose="020B0604020202020204" pitchFamily="34" charset="0"/>
              <a:buChar char="•"/>
            </a:pPr>
            <a:r>
              <a:rPr lang="en-US" dirty="0"/>
              <a:t>Carry on focusing, in relation to our industry, on topics like technology trends, raw material trends, regulation and social evolution which can affect in the future our industry. I appreciate the topics chosen in latest Afera conferences. </a:t>
            </a:r>
            <a:r>
              <a:rPr lang="en-US" dirty="0">
                <a:solidFill>
                  <a:srgbClr val="00B0F0"/>
                </a:solidFill>
              </a:rPr>
              <a:t>(</a:t>
            </a:r>
            <a:r>
              <a:rPr lang="en-US" dirty="0" err="1">
                <a:solidFill>
                  <a:srgbClr val="00B0F0"/>
                </a:solidFill>
              </a:rPr>
              <a:t>Sicad</a:t>
            </a:r>
            <a:r>
              <a:rPr lang="en-US" dirty="0">
                <a:solidFill>
                  <a:srgbClr val="00B0F0"/>
                </a:solidFill>
              </a:rPr>
              <a:t>)</a:t>
            </a:r>
            <a:endParaRPr lang="en-US" dirty="0"/>
          </a:p>
          <a:p>
            <a:pPr marL="171450" indent="-171450">
              <a:buFont typeface="Arial" panose="020B0604020202020204" pitchFamily="34" charset="0"/>
              <a:buChar char="•"/>
            </a:pPr>
            <a:r>
              <a:rPr lang="en-US" dirty="0"/>
              <a:t>More lobbying in European Associations, More marketing activities and more presence in Social Media, More technical  education for tapes </a:t>
            </a:r>
            <a:r>
              <a:rPr lang="en-US" dirty="0">
                <a:solidFill>
                  <a:srgbClr val="00B0F0"/>
                </a:solidFill>
              </a:rPr>
              <a:t>(tesa)</a:t>
            </a:r>
            <a:endParaRPr lang="en-US" dirty="0"/>
          </a:p>
          <a:p>
            <a:pPr marL="171450" indent="-171450">
              <a:buFont typeface="Arial" panose="020B0604020202020204" pitchFamily="34" charset="0"/>
              <a:buChar char="•"/>
            </a:pPr>
            <a:r>
              <a:rPr lang="en-US" dirty="0"/>
              <a:t>More tape manufacturers could participate. </a:t>
            </a:r>
            <a:r>
              <a:rPr lang="en-US" dirty="0">
                <a:solidFill>
                  <a:srgbClr val="00B0F0"/>
                </a:solidFill>
              </a:rPr>
              <a:t>(BASF)</a:t>
            </a:r>
            <a:endParaRPr lang="en-US" dirty="0"/>
          </a:p>
          <a:p>
            <a:pPr marL="171450" indent="-171450">
              <a:buFont typeface="Arial" panose="020B0604020202020204" pitchFamily="34" charset="0"/>
              <a:buChar char="•"/>
            </a:pPr>
            <a:r>
              <a:rPr lang="en-US" dirty="0"/>
              <a:t>More information on market data, global trends (outside of Europe) </a:t>
            </a:r>
            <a:r>
              <a:rPr lang="en-US" dirty="0">
                <a:solidFill>
                  <a:srgbClr val="00B0F0"/>
                </a:solidFill>
              </a:rPr>
              <a:t>(</a:t>
            </a:r>
            <a:r>
              <a:rPr lang="en-US" dirty="0" err="1">
                <a:solidFill>
                  <a:srgbClr val="00B0F0"/>
                </a:solidFill>
              </a:rPr>
              <a:t>Trocellen</a:t>
            </a:r>
            <a:r>
              <a:rPr lang="en-US" dirty="0">
                <a:solidFill>
                  <a:srgbClr val="00B0F0"/>
                </a:solidFill>
              </a:rPr>
              <a:t>)</a:t>
            </a:r>
            <a:endParaRPr lang="en-US" dirty="0"/>
          </a:p>
          <a:p>
            <a:pPr marL="171450" indent="-171450">
              <a:buFont typeface="Arial" panose="020B0604020202020204" pitchFamily="34" charset="0"/>
              <a:buChar char="•"/>
            </a:pPr>
            <a:r>
              <a:rPr lang="en-US" dirty="0"/>
              <a:t>More public relation for the association </a:t>
            </a:r>
            <a:r>
              <a:rPr lang="en-US" dirty="0">
                <a:solidFill>
                  <a:srgbClr val="00B0F0"/>
                </a:solidFill>
              </a:rPr>
              <a:t>(Consultant)</a:t>
            </a:r>
            <a:endParaRPr lang="en-US" dirty="0"/>
          </a:p>
          <a:p>
            <a:pPr marL="171450" indent="-171450">
              <a:buFont typeface="Arial" panose="020B0604020202020204" pitchFamily="34" charset="0"/>
              <a:buChar char="•"/>
            </a:pPr>
            <a:r>
              <a:rPr lang="en-US" dirty="0"/>
              <a:t>Get more involvement from OEMs / users (Automotive, electronics, building &amp; construction etc.) </a:t>
            </a:r>
            <a:r>
              <a:rPr lang="en-US" dirty="0">
                <a:solidFill>
                  <a:srgbClr val="00B0F0"/>
                </a:solidFill>
              </a:rPr>
              <a:t>(Ashland)</a:t>
            </a:r>
            <a:endParaRPr lang="en-US" dirty="0"/>
          </a:p>
          <a:p>
            <a:pPr marL="171450" indent="-171450">
              <a:buFont typeface="Arial" panose="020B0604020202020204" pitchFamily="34" charset="0"/>
              <a:buChar char="•"/>
            </a:pPr>
            <a:r>
              <a:rPr lang="en-US" dirty="0"/>
              <a:t>Afera should mostly lean on technical issues related with adhesive tapes such as </a:t>
            </a:r>
            <a:r>
              <a:rPr lang="en-US" dirty="0" err="1"/>
              <a:t>preperation</a:t>
            </a:r>
            <a:r>
              <a:rPr lang="en-US" dirty="0"/>
              <a:t> of MSDS, TDS, test conditions, regulatory affairs, </a:t>
            </a:r>
            <a:r>
              <a:rPr lang="en-US" dirty="0" err="1"/>
              <a:t>etc</a:t>
            </a:r>
            <a:r>
              <a:rPr lang="en-US" dirty="0"/>
              <a:t> with some present sampling documents to help us to prepare such documents for end users. </a:t>
            </a:r>
            <a:r>
              <a:rPr lang="en-US" dirty="0">
                <a:solidFill>
                  <a:srgbClr val="00B0F0"/>
                </a:solidFill>
              </a:rPr>
              <a:t>(</a:t>
            </a:r>
            <a:r>
              <a:rPr lang="en-US" dirty="0" err="1">
                <a:solidFill>
                  <a:srgbClr val="00B0F0"/>
                </a:solidFill>
              </a:rPr>
              <a:t>Süper</a:t>
            </a:r>
            <a:r>
              <a:rPr lang="en-US" dirty="0">
                <a:solidFill>
                  <a:srgbClr val="00B0F0"/>
                </a:solidFill>
              </a:rPr>
              <a:t> Film)</a:t>
            </a:r>
            <a:endParaRPr lang="en-US" dirty="0"/>
          </a:p>
          <a:p>
            <a:pPr marL="171450" indent="-171450">
              <a:buFont typeface="Arial" panose="020B0604020202020204" pitchFamily="34" charset="0"/>
              <a:buChar char="•"/>
            </a:pPr>
            <a:r>
              <a:rPr lang="en-US" dirty="0"/>
              <a:t>1. qualified market data </a:t>
            </a:r>
            <a:r>
              <a:rPr lang="en-US" dirty="0">
                <a:solidFill>
                  <a:srgbClr val="00B0F0"/>
                </a:solidFill>
              </a:rPr>
              <a:t>(</a:t>
            </a:r>
            <a:r>
              <a:rPr lang="en-US" dirty="0" err="1">
                <a:solidFill>
                  <a:srgbClr val="00B0F0"/>
                </a:solidFill>
              </a:rPr>
              <a:t>Certoplast</a:t>
            </a:r>
            <a:r>
              <a:rPr lang="en-US" dirty="0">
                <a:solidFill>
                  <a:srgbClr val="00B0F0"/>
                </a:solidFill>
              </a:rPr>
              <a:t>)</a:t>
            </a:r>
            <a:endParaRPr lang="en-US" dirty="0"/>
          </a:p>
          <a:p>
            <a:pPr marL="171450" indent="-171450">
              <a:buFont typeface="Arial" panose="020B0604020202020204" pitchFamily="34" charset="0"/>
              <a:buChar char="•"/>
            </a:pPr>
            <a:r>
              <a:rPr lang="en-US" dirty="0"/>
              <a:t>2. development of technique</a:t>
            </a:r>
          </a:p>
          <a:p>
            <a:pPr marL="171450" indent="-171450">
              <a:buFont typeface="Arial" panose="020B0604020202020204" pitchFamily="34" charset="0"/>
              <a:buChar char="•"/>
            </a:pPr>
            <a:r>
              <a:rPr lang="en-US" dirty="0"/>
              <a:t>3. development of countries</a:t>
            </a:r>
          </a:p>
          <a:p>
            <a:pPr marL="171450" indent="-171450">
              <a:buFont typeface="Arial" panose="020B0604020202020204" pitchFamily="34" charset="0"/>
              <a:buChar char="•"/>
            </a:pPr>
            <a:r>
              <a:rPr lang="en-US" dirty="0"/>
              <a:t>Trying to get more people to talk and share ideas. maybe a more interactive session could trigger the minds of the members (How to do it? Difficult! I think just review and try ideas). </a:t>
            </a:r>
            <a:r>
              <a:rPr lang="en-US" dirty="0">
                <a:solidFill>
                  <a:srgbClr val="00B0F0"/>
                </a:solidFill>
              </a:rPr>
              <a:t>(Arizona)</a:t>
            </a:r>
            <a:endParaRPr lang="en-US" dirty="0"/>
          </a:p>
          <a:p>
            <a:pPr marL="171450" indent="-171450">
              <a:buFont typeface="Arial" panose="020B0604020202020204" pitchFamily="34" charset="0"/>
              <a:buChar char="•"/>
            </a:pPr>
            <a:r>
              <a:rPr lang="en-US" dirty="0"/>
              <a:t>Providing more Information in direction of tape user industry </a:t>
            </a:r>
            <a:r>
              <a:rPr lang="en-US" dirty="0">
                <a:solidFill>
                  <a:srgbClr val="00B0F0"/>
                </a:solidFill>
              </a:rPr>
              <a:t>(</a:t>
            </a:r>
            <a:r>
              <a:rPr lang="en-US" dirty="0" err="1">
                <a:solidFill>
                  <a:srgbClr val="00B0F0"/>
                </a:solidFill>
              </a:rPr>
              <a:t>Coroplast</a:t>
            </a:r>
            <a:r>
              <a:rPr lang="en-US" dirty="0">
                <a:solidFill>
                  <a:srgbClr val="00B0F0"/>
                </a:solidFill>
              </a:rPr>
              <a:t>)</a:t>
            </a:r>
            <a:endParaRPr lang="en-US" dirty="0"/>
          </a:p>
          <a:p>
            <a:pPr marL="171450" indent="-171450">
              <a:buFont typeface="Arial" panose="020B0604020202020204" pitchFamily="34" charset="0"/>
              <a:buChar char="•"/>
            </a:pPr>
            <a:r>
              <a:rPr lang="en-US" dirty="0"/>
              <a:t>Invite big tape end-users to the conference like Automobile OEM's or big Players from the electronic market. </a:t>
            </a:r>
            <a:r>
              <a:rPr lang="en-US" dirty="0">
                <a:solidFill>
                  <a:srgbClr val="00B0F0"/>
                </a:solidFill>
              </a:rPr>
              <a:t>(Mondi)</a:t>
            </a:r>
            <a:endParaRPr lang="en-US" dirty="0"/>
          </a:p>
          <a:p>
            <a:pPr marL="171450" indent="-171450">
              <a:buFont typeface="Arial" panose="020B0604020202020204" pitchFamily="34" charset="0"/>
              <a:buChar char="•"/>
            </a:pPr>
            <a:r>
              <a:rPr lang="en-US" dirty="0"/>
              <a:t>We are happy with </a:t>
            </a:r>
            <a:r>
              <a:rPr lang="en-US" dirty="0" err="1"/>
              <a:t>Afera's</a:t>
            </a:r>
            <a:r>
              <a:rPr lang="en-US" dirty="0"/>
              <a:t> present performance. </a:t>
            </a:r>
            <a:r>
              <a:rPr lang="en-US" dirty="0">
                <a:solidFill>
                  <a:srgbClr val="00B0F0"/>
                </a:solidFill>
              </a:rPr>
              <a:t>(VITO </a:t>
            </a:r>
            <a:r>
              <a:rPr lang="en-US" dirty="0" err="1">
                <a:solidFill>
                  <a:srgbClr val="00B0F0"/>
                </a:solidFill>
              </a:rPr>
              <a:t>Irmen</a:t>
            </a:r>
            <a:r>
              <a:rPr lang="en-US" dirty="0">
                <a:solidFill>
                  <a:srgbClr val="00B0F0"/>
                </a:solidFill>
              </a:rPr>
              <a:t>)</a:t>
            </a:r>
            <a:endParaRPr lang="en-US" dirty="0"/>
          </a:p>
          <a:p>
            <a:pPr marL="171450" indent="-171450">
              <a:buFont typeface="Arial" panose="020B0604020202020204" pitchFamily="34" charset="0"/>
              <a:buChar char="•"/>
            </a:pPr>
            <a:r>
              <a:rPr lang="en-US" dirty="0"/>
              <a:t>Better market research data and tools to assist the industry </a:t>
            </a:r>
            <a:r>
              <a:rPr lang="en-US" dirty="0">
                <a:solidFill>
                  <a:srgbClr val="00B0F0"/>
                </a:solidFill>
              </a:rPr>
              <a:t>(Atlas)</a:t>
            </a:r>
            <a:endParaRPr lang="en-US" dirty="0"/>
          </a:p>
          <a:p>
            <a:pPr marL="171450" indent="-171450">
              <a:buFont typeface="Arial" panose="020B0604020202020204" pitchFamily="34" charset="0"/>
              <a:buChar char="•"/>
            </a:pPr>
            <a:r>
              <a:rPr lang="en-US" dirty="0"/>
              <a:t>Initiation and coordination of exchange of topics within the supply chain (supplier, manufacturer, end user) </a:t>
            </a:r>
            <a:r>
              <a:rPr lang="en-US" dirty="0">
                <a:solidFill>
                  <a:srgbClr val="00B0F0"/>
                </a:solidFill>
              </a:rPr>
              <a:t>(</a:t>
            </a:r>
            <a:r>
              <a:rPr lang="en-US" dirty="0" err="1">
                <a:solidFill>
                  <a:srgbClr val="00B0F0"/>
                </a:solidFill>
              </a:rPr>
              <a:t>Artimelt</a:t>
            </a:r>
            <a:r>
              <a:rPr lang="en-US" dirty="0">
                <a:solidFill>
                  <a:srgbClr val="00B0F0"/>
                </a:solidFill>
              </a:rPr>
              <a:t>)</a:t>
            </a:r>
            <a:endParaRPr lang="en-US" dirty="0"/>
          </a:p>
          <a:p>
            <a:pPr marL="171450" indent="-171450">
              <a:buFont typeface="Arial" panose="020B0604020202020204" pitchFamily="34" charset="0"/>
              <a:buChar char="•"/>
            </a:pPr>
            <a:r>
              <a:rPr lang="en-US" dirty="0"/>
              <a:t>Hosting events in conjunction with regional associations </a:t>
            </a:r>
            <a:r>
              <a:rPr lang="en-US" dirty="0">
                <a:solidFill>
                  <a:srgbClr val="00B0F0"/>
                </a:solidFill>
              </a:rPr>
              <a:t>(</a:t>
            </a:r>
            <a:r>
              <a:rPr lang="en-US" dirty="0" err="1">
                <a:solidFill>
                  <a:srgbClr val="00B0F0"/>
                </a:solidFill>
              </a:rPr>
              <a:t>Organik</a:t>
            </a:r>
            <a:r>
              <a:rPr lang="en-US">
                <a:solidFill>
                  <a:srgbClr val="00B0F0"/>
                </a:solidFill>
              </a:rPr>
              <a: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xmlns="" val="848116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Which other industry (or related) associations are you a member of?</a:t>
            </a:r>
          </a:p>
        </p:txBody>
      </p:sp>
      <p:sp>
        <p:nvSpPr>
          <p:cNvPr id="3" name="Content Placeholder 2"/>
          <p:cNvSpPr>
            <a:spLocks noGrp="1"/>
          </p:cNvSpPr>
          <p:nvPr>
            <p:ph idx="1"/>
          </p:nvPr>
        </p:nvSpPr>
        <p:spPr/>
        <p:txBody>
          <a:bodyPr/>
          <a:lstStyle/>
          <a:p>
            <a:r>
              <a:t>Answered: 30    Skipped: 36</a:t>
            </a:r>
          </a:p>
        </p:txBody>
      </p:sp>
      <p:pic>
        <p:nvPicPr>
          <p:cNvPr id="4" name="Picture 3" descr="chart9138447260.png"/>
          <p:cNvPicPr>
            <a:picLocks noChangeAspect="1"/>
          </p:cNvPicPr>
          <p:nvPr/>
        </p:nvPicPr>
        <p:blipFill>
          <a:blip r:embed="rId2" cstate="print"/>
          <a:stretch>
            <a:fillRect/>
          </a:stretch>
        </p:blipFill>
        <p:spPr>
          <a:xfrm>
            <a:off x="1789554" y="1718471"/>
            <a:ext cx="5388428" cy="4082142"/>
          </a:xfrm>
          <a:prstGeom prst="rect">
            <a:avLst/>
          </a:prstGeom>
        </p:spPr>
      </p:pic>
    </p:spTree>
    <p:extLst>
      <p:ext uri="{BB962C8B-B14F-4D97-AF65-F5344CB8AC3E}">
        <p14:creationId xmlns:p14="http://schemas.microsoft.com/office/powerpoint/2010/main" xmlns="" val="284385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Which other industry (or related) associations are you a member of?</a:t>
            </a:r>
          </a:p>
        </p:txBody>
      </p:sp>
      <p:sp>
        <p:nvSpPr>
          <p:cNvPr id="3" name="Content Placeholder 2"/>
          <p:cNvSpPr>
            <a:spLocks noGrp="1"/>
          </p:cNvSpPr>
          <p:nvPr>
            <p:ph idx="1"/>
          </p:nvPr>
        </p:nvSpPr>
        <p:spPr/>
        <p:txBody>
          <a:bodyPr/>
          <a:lstStyle/>
          <a:p>
            <a:r>
              <a:t>Answered: 30    Skipped: 36</a:t>
            </a:r>
          </a:p>
        </p:txBody>
      </p:sp>
      <p:pic>
        <p:nvPicPr>
          <p:cNvPr id="4" name="Picture 3" descr="table9138447260.png"/>
          <p:cNvPicPr>
            <a:picLocks noChangeAspect="1"/>
          </p:cNvPicPr>
          <p:nvPr/>
        </p:nvPicPr>
        <p:blipFill>
          <a:blip r:embed="rId2" cstate="print"/>
          <a:stretch>
            <a:fillRect/>
          </a:stretch>
        </p:blipFill>
        <p:spPr>
          <a:xfrm>
            <a:off x="1049658" y="2355742"/>
            <a:ext cx="5388428" cy="2775857"/>
          </a:xfrm>
          <a:prstGeom prst="rect">
            <a:avLst/>
          </a:prstGeom>
        </p:spPr>
      </p:pic>
    </p:spTree>
    <p:extLst>
      <p:ext uri="{BB962C8B-B14F-4D97-AF65-F5344CB8AC3E}">
        <p14:creationId xmlns:p14="http://schemas.microsoft.com/office/powerpoint/2010/main" xmlns="" val="213526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Q15: Additional comments</a:t>
            </a:r>
          </a:p>
        </p:txBody>
      </p:sp>
      <p:sp>
        <p:nvSpPr>
          <p:cNvPr id="3" name="Content Placeholder 2"/>
          <p:cNvSpPr>
            <a:spLocks noGrp="1"/>
          </p:cNvSpPr>
          <p:nvPr>
            <p:ph idx="1"/>
          </p:nvPr>
        </p:nvSpPr>
        <p:spPr>
          <a:xfrm>
            <a:off x="205878" y="1632048"/>
            <a:ext cx="8407630" cy="4090369"/>
          </a:xfrm>
        </p:spPr>
        <p:txBody>
          <a:bodyPr numCol="1">
            <a:normAutofit/>
          </a:bodyPr>
          <a:lstStyle/>
          <a:p>
            <a:pPr marL="171450" indent="-171450">
              <a:buFont typeface="Arial" panose="020B0604020202020204" pitchFamily="34" charset="0"/>
              <a:buChar char="•"/>
            </a:pPr>
            <a:r>
              <a:rPr lang="en-US" dirty="0"/>
              <a:t>To become a member in one of the committees it would be interesting to know how much work this will be. We are a </a:t>
            </a:r>
            <a:r>
              <a:rPr lang="en-US" dirty="0" err="1"/>
              <a:t>afera</a:t>
            </a:r>
            <a:r>
              <a:rPr lang="en-US" dirty="0"/>
              <a:t> member since one year and are interested to become a committee member but we need to know more about it. (</a:t>
            </a:r>
            <a:r>
              <a:rPr lang="en-US" dirty="0" err="1"/>
              <a:t>Volz</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I believe AFERA is doing a nice job, bringing together key players of the adhesive tape industry and giving insights in new evolutions.(Nitto)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yearly membership fee of 2.200,- Euro is quite high.(Nippon)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Good Initiative...The more outside-in view we can get to improve AFERA the better (tesa)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Afera is on a good track with strong global impact.</a:t>
            </a:r>
          </a:p>
          <a:p>
            <a:pPr marL="171450" indent="-171450">
              <a:buFont typeface="Arial" panose="020B0604020202020204" pitchFamily="34" charset="0"/>
              <a:buChar char="•"/>
            </a:pPr>
            <a:r>
              <a:rPr lang="en-US" dirty="0"/>
              <a:t>More good market data for annual conference are needed. Question is: how to obtain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Afera should help us to solve some quality issues during production of adhesive tapes by technical </a:t>
            </a:r>
            <a:r>
              <a:rPr lang="en-US" dirty="0" err="1"/>
              <a:t>committe</a:t>
            </a:r>
            <a:r>
              <a:rPr lang="en-US" dirty="0"/>
              <a:t> and/or some consulting based organizations. (</a:t>
            </a:r>
            <a:r>
              <a:rPr lang="en-US" dirty="0" err="1"/>
              <a:t>Süper</a:t>
            </a:r>
            <a:r>
              <a:rPr lang="en-US" dirty="0"/>
              <a:t> Film)</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xmlns="" val="5683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stretch>
            <a:fillRect/>
          </a:stretch>
        </p:blipFill>
        <p:spPr>
          <a:xfrm>
            <a:off x="1379805" y="10869"/>
            <a:ext cx="6384389" cy="68362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Would you allow us to contact you to discuss your point of view?</a:t>
            </a:r>
          </a:p>
        </p:txBody>
      </p:sp>
      <p:sp>
        <p:nvSpPr>
          <p:cNvPr id="3" name="Content Placeholder 2"/>
          <p:cNvSpPr>
            <a:spLocks noGrp="1"/>
          </p:cNvSpPr>
          <p:nvPr>
            <p:ph idx="1"/>
          </p:nvPr>
        </p:nvSpPr>
        <p:spPr/>
        <p:txBody>
          <a:bodyPr/>
          <a:lstStyle/>
          <a:p>
            <a:r>
              <a:t>Answered: 53    Skipped: 13</a:t>
            </a:r>
          </a:p>
        </p:txBody>
      </p:sp>
      <p:pic>
        <p:nvPicPr>
          <p:cNvPr id="4" name="Picture 3" descr="chart9138452890.png"/>
          <p:cNvPicPr>
            <a:picLocks noChangeAspect="1"/>
          </p:cNvPicPr>
          <p:nvPr/>
        </p:nvPicPr>
        <p:blipFill>
          <a:blip r:embed="rId2" cstate="print"/>
          <a:stretch>
            <a:fillRect/>
          </a:stretch>
        </p:blipFill>
        <p:spPr>
          <a:xfrm>
            <a:off x="1049658" y="2355742"/>
            <a:ext cx="5388428" cy="2267857"/>
          </a:xfrm>
          <a:prstGeom prst="rect">
            <a:avLst/>
          </a:prstGeom>
        </p:spPr>
      </p:pic>
    </p:spTree>
    <p:extLst>
      <p:ext uri="{BB962C8B-B14F-4D97-AF65-F5344CB8AC3E}">
        <p14:creationId xmlns:p14="http://schemas.microsoft.com/office/powerpoint/2010/main" xmlns="" val="2091577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Would you allow us to contact you to discuss your point of view?</a:t>
            </a:r>
          </a:p>
        </p:txBody>
      </p:sp>
      <p:sp>
        <p:nvSpPr>
          <p:cNvPr id="3" name="Content Placeholder 2"/>
          <p:cNvSpPr>
            <a:spLocks noGrp="1"/>
          </p:cNvSpPr>
          <p:nvPr>
            <p:ph idx="1"/>
          </p:nvPr>
        </p:nvSpPr>
        <p:spPr/>
        <p:txBody>
          <a:bodyPr/>
          <a:lstStyle/>
          <a:p>
            <a:r>
              <a:t>Answered: 53    Skipped: 13</a:t>
            </a:r>
          </a:p>
        </p:txBody>
      </p:sp>
      <p:pic>
        <p:nvPicPr>
          <p:cNvPr id="4" name="Picture 3" descr="table9138452890.png"/>
          <p:cNvPicPr>
            <a:picLocks noChangeAspect="1"/>
          </p:cNvPicPr>
          <p:nvPr/>
        </p:nvPicPr>
        <p:blipFill>
          <a:blip r:embed="rId2" cstate="print"/>
          <a:stretch>
            <a:fillRect/>
          </a:stretch>
        </p:blipFill>
        <p:spPr>
          <a:xfrm>
            <a:off x="1049658" y="2355741"/>
            <a:ext cx="5388428" cy="1034142"/>
          </a:xfrm>
          <a:prstGeom prst="rect">
            <a:avLst/>
          </a:prstGeom>
        </p:spPr>
      </p:pic>
    </p:spTree>
    <p:extLst>
      <p:ext uri="{BB962C8B-B14F-4D97-AF65-F5344CB8AC3E}">
        <p14:creationId xmlns:p14="http://schemas.microsoft.com/office/powerpoint/2010/main" xmlns="" val="1956123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dirty="0"/>
              <a:t> </a:t>
            </a:r>
            <a:endParaRPr lang="en-GB" sz="2400" b="0" dirty="0">
              <a:latin typeface="Times New Roman" pitchFamily="18" charset="0"/>
            </a:endParaRPr>
          </a:p>
          <a:p>
            <a:r>
              <a:rPr lang="en-GB" sz="2400" b="0" dirty="0">
                <a:latin typeface="Times New Roman" pitchFamily="18" charset="0"/>
              </a:rPr>
              <a:t>	</a:t>
            </a:r>
            <a:endParaRPr lang="nl-NL" sz="2400" b="0" dirty="0">
              <a:latin typeface="Times New Roman" pitchFamily="18"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sp>
        <p:nvSpPr>
          <p:cNvPr id="3" name="Rechthoek 2"/>
          <p:cNvSpPr/>
          <p:nvPr/>
        </p:nvSpPr>
        <p:spPr>
          <a:xfrm>
            <a:off x="899592" y="404664"/>
            <a:ext cx="7200800" cy="1172629"/>
          </a:xfrm>
          <a:prstGeom prst="rect">
            <a:avLst/>
          </a:prstGeom>
        </p:spPr>
        <p:txBody>
          <a:bodyPr wrap="square">
            <a:spAutoFit/>
          </a:bodyPr>
          <a:lstStyle/>
          <a:p>
            <a:pPr marL="270510">
              <a:lnSpc>
                <a:spcPct val="130000"/>
              </a:lnSpc>
              <a:spcAft>
                <a:spcPts val="0"/>
              </a:spcAft>
              <a:tabLst>
                <a:tab pos="540385" algn="l"/>
                <a:tab pos="5581015"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	</a:t>
            </a:r>
            <a:r>
              <a:rPr lang="en-GB" dirty="0">
                <a:latin typeface="Arial" panose="020B0604020202020204" pitchFamily="34" charset="0"/>
                <a:ea typeface="Times New Roman" panose="02020603050405020304" pitchFamily="18" charset="0"/>
                <a:cs typeface="Times New Roman" panose="02020603050405020304" pitchFamily="18" charset="0"/>
              </a:rPr>
              <a:t>Annual conference – </a:t>
            </a:r>
            <a:r>
              <a:rPr lang="en-GB" i="1" dirty="0">
                <a:latin typeface="Arial" panose="020B0604020202020204" pitchFamily="34" charset="0"/>
                <a:ea typeface="Times New Roman" panose="02020603050405020304" pitchFamily="18" charset="0"/>
                <a:cs typeface="Times New Roman" panose="02020603050405020304" pitchFamily="18" charset="0"/>
              </a:rPr>
              <a:t>discuss how to improve dedicated input from MKC members to the conference programme in the future.</a:t>
            </a:r>
            <a:endParaRPr lang="nl-N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15322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dirty="0"/>
              <a:t> </a:t>
            </a:r>
            <a:endParaRPr lang="en-GB" sz="2400" b="0" dirty="0">
              <a:latin typeface="Times New Roman" pitchFamily="18" charset="0"/>
            </a:endParaRPr>
          </a:p>
          <a:p>
            <a:r>
              <a:rPr lang="en-GB" sz="2400" b="0" dirty="0">
                <a:latin typeface="Times New Roman" pitchFamily="18" charset="0"/>
              </a:rPr>
              <a:t>	</a:t>
            </a:r>
            <a:endParaRPr lang="nl-NL" sz="2400" b="0" dirty="0">
              <a:latin typeface="Times New Roman" pitchFamily="18"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pic>
        <p:nvPicPr>
          <p:cNvPr id="2" name="Afbeelding 1"/>
          <p:cNvPicPr>
            <a:picLocks noChangeAspect="1"/>
          </p:cNvPicPr>
          <p:nvPr/>
        </p:nvPicPr>
        <p:blipFill>
          <a:blip r:embed="rId2" cstate="print"/>
          <a:stretch>
            <a:fillRect/>
          </a:stretch>
        </p:blipFill>
        <p:spPr>
          <a:xfrm>
            <a:off x="862201" y="1171904"/>
            <a:ext cx="8245846" cy="1228068"/>
          </a:xfrm>
          <a:prstGeom prst="rect">
            <a:avLst/>
          </a:prstGeom>
        </p:spPr>
      </p:pic>
    </p:spTree>
    <p:extLst>
      <p:ext uri="{BB962C8B-B14F-4D97-AF65-F5344CB8AC3E}">
        <p14:creationId xmlns:p14="http://schemas.microsoft.com/office/powerpoint/2010/main" xmlns="" val="409261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a:ln>
                  <a:noFill/>
                </a:ln>
                <a:solidFill>
                  <a:sysClr val="windowText" lastClr="000000"/>
                </a:solidFill>
                <a:effectLst/>
                <a:uLnTx/>
                <a:uFillTx/>
              </a:rPr>
              <a:t> </a:t>
            </a:r>
            <a:endParaRPr kumimoji="0" lang="en-GB" sz="2400" b="0" i="0" u="none" strike="noStrike" kern="0" cap="none" spc="0" normalizeH="0" baseline="0" noProof="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5364" name="Text Box 4"/>
          <p:cNvSpPr txBox="1">
            <a:spLocks noChangeArrowheads="1"/>
          </p:cNvSpPr>
          <p:nvPr/>
        </p:nvSpPr>
        <p:spPr bwMode="auto">
          <a:xfrm>
            <a:off x="1385792" y="1556792"/>
            <a:ext cx="7056834" cy="347787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2800" b="0" i="0" u="none" strike="noStrike" kern="0" cap="none" spc="0" normalizeH="0" baseline="0" noProof="0" dirty="0">
                <a:ln>
                  <a:noFill/>
                </a:ln>
                <a:solidFill>
                  <a:sysClr val="windowText" lastClr="000000"/>
                </a:solidFill>
                <a:effectLst/>
                <a:uLnTx/>
                <a:uFillTx/>
              </a:rPr>
              <a:t/>
            </a:r>
            <a:br>
              <a:rPr kumimoji="0" lang="nl-NL" sz="2800" b="0" i="0" u="none" strike="noStrike" kern="0" cap="none" spc="0" normalizeH="0" baseline="0" noProof="0" dirty="0">
                <a:ln>
                  <a:noFill/>
                </a:ln>
                <a:solidFill>
                  <a:sysClr val="windowText" lastClr="000000"/>
                </a:solidFill>
                <a:effectLst/>
                <a:uLnTx/>
                <a:uFillTx/>
              </a:rPr>
            </a:br>
            <a:r>
              <a:rPr kumimoji="0" lang="nl-NL" sz="3200" b="0" i="0" u="none" strike="noStrike" kern="0" cap="none" spc="0" normalizeH="0" baseline="0" noProof="0" dirty="0">
                <a:ln>
                  <a:noFill/>
                </a:ln>
                <a:solidFill>
                  <a:sysClr val="windowText" lastClr="000000"/>
                </a:solidFill>
                <a:effectLst/>
                <a:uLnTx/>
                <a:uFillTx/>
                <a:latin typeface="Arial" charset="0"/>
                <a:cs typeface="Arial" charset="0"/>
              </a:rPr>
              <a:t>Update Report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sysClr val="windowText" lastClr="000000"/>
                </a:solidFill>
                <a:effectLst/>
                <a:uLnTx/>
                <a:uFillTx/>
                <a:latin typeface="Arial" charset="0"/>
                <a:cs typeface="Arial" charset="0"/>
              </a:rPr>
              <a:t>October 2016</a:t>
            </a:r>
            <a:endParaRPr kumimoji="0" lang="nl-NL" sz="3200" b="0"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3200" b="0" i="0" u="none" strike="noStrike" kern="0" cap="none" spc="0" normalizeH="0" baseline="0" noProof="0" dirty="0">
              <a:ln>
                <a:noFill/>
              </a:ln>
              <a:solidFill>
                <a:sysClr val="windowText" lastClr="000000"/>
              </a:solidFill>
              <a:effectLst/>
              <a:uLnTx/>
              <a:uFillTx/>
              <a:latin typeface="Arial" charset="0"/>
              <a:cs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sysClr val="windowText" lastClr="000000"/>
                </a:solidFill>
                <a:effectLst/>
                <a:uLnTx/>
                <a:uFillTx/>
                <a:latin typeface="Arial" charset="0"/>
                <a:cs typeface="Arial" charset="0"/>
              </a:rPr>
              <a:t>Website Management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sysClr val="windowText" lastClr="000000"/>
                </a:solidFill>
                <a:effectLst/>
                <a:uLnTx/>
                <a:uFillTx/>
                <a:latin typeface="Arial" charset="0"/>
                <a:cs typeface="Arial" charset="0"/>
              </a:rPr>
              <a:t>working group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3200" b="0"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87895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a:ln>
                  <a:noFill/>
                </a:ln>
                <a:solidFill>
                  <a:sysClr val="windowText" lastClr="000000"/>
                </a:solidFill>
                <a:effectLst/>
                <a:uLnTx/>
                <a:uFillTx/>
              </a:rPr>
              <a:t> </a:t>
            </a:r>
            <a:endParaRPr kumimoji="0" lang="en-GB" sz="2400" b="0" i="0" u="none" strike="noStrike" kern="0" cap="none" spc="0" normalizeH="0" baseline="0" noProof="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grpSp>
        <p:nvGrpSpPr>
          <p:cNvPr id="2" name="Group 1"/>
          <p:cNvGrpSpPr/>
          <p:nvPr/>
        </p:nvGrpSpPr>
        <p:grpSpPr>
          <a:xfrm>
            <a:off x="1116013" y="476672"/>
            <a:ext cx="7315200" cy="5352628"/>
            <a:chOff x="1116013" y="476672"/>
            <a:chExt cx="7315200" cy="5352628"/>
          </a:xfrm>
        </p:grpSpPr>
        <p:sp>
          <p:nvSpPr>
            <p:cNvPr id="15366" name="Text Box 13"/>
            <p:cNvSpPr txBox="1">
              <a:spLocks noChangeArrowheads="1"/>
            </p:cNvSpPr>
            <p:nvPr/>
          </p:nvSpPr>
          <p:spPr bwMode="auto">
            <a:xfrm>
              <a:off x="1116013" y="476672"/>
              <a:ext cx="7315200" cy="527836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Contents</a:t>
              </a: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 typeface="Arial"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Actions completed since the last meeting</a:t>
              </a:r>
            </a:p>
            <a:p>
              <a:pPr marL="0" marR="0" lvl="0" indent="0" defTabSz="914400" eaLnBrk="1" fontAlgn="auto" latinLnBrk="0" hangingPunct="1">
                <a:lnSpc>
                  <a:spcPct val="100000"/>
                </a:lnSpc>
                <a:spcBef>
                  <a:spcPct val="50000"/>
                </a:spcBef>
                <a:spcAft>
                  <a:spcPts val="0"/>
                </a:spcAft>
                <a:buClrTx/>
                <a:buSzTx/>
                <a:buFont typeface="Arial"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Statistics</a:t>
              </a:r>
            </a:p>
            <a:p>
              <a:pPr marL="0" marR="0" lvl="0" indent="0" defTabSz="914400" eaLnBrk="1" fontAlgn="auto" latinLnBrk="0" hangingPunct="1">
                <a:lnSpc>
                  <a:spcPct val="100000"/>
                </a:lnSpc>
                <a:spcBef>
                  <a:spcPct val="50000"/>
                </a:spcBef>
                <a:spcAft>
                  <a:spcPts val="0"/>
                </a:spcAft>
                <a:buClrTx/>
                <a:buSzTx/>
                <a:buFont typeface="Arial"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What next?</a:t>
              </a:r>
            </a:p>
            <a:p>
              <a:pPr marL="0" marR="0" lvl="0" indent="0" defTabSz="914400" eaLnBrk="1" fontAlgn="auto" latinLnBrk="0" hangingPunct="1">
                <a:lnSpc>
                  <a:spcPct val="100000"/>
                </a:lnSpc>
                <a:spcBef>
                  <a:spcPct val="50000"/>
                </a:spcBef>
                <a:spcAft>
                  <a:spcPts val="0"/>
                </a:spcAft>
                <a:buClrTx/>
                <a:buSzTx/>
                <a:buFont typeface="Arial"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What do we need from you?</a:t>
              </a:r>
            </a:p>
            <a:p>
              <a:pPr marL="0" marR="0" lvl="0" indent="0" defTabSz="914400" eaLnBrk="1" fontAlgn="auto" latinLnBrk="0" hangingPunct="1">
                <a:lnSpc>
                  <a:spcPct val="100000"/>
                </a:lnSpc>
                <a:spcBef>
                  <a:spcPct val="50000"/>
                </a:spcBef>
                <a:spcAft>
                  <a:spcPts val="0"/>
                </a:spcAft>
                <a:buClrTx/>
                <a:buSzTx/>
                <a:buFont typeface="Arial" charset="0"/>
                <a:buChar char="•"/>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nl-NL" sz="2000" b="0" i="0" u="none" strike="noStrike" kern="0" cap="none" spc="0" normalizeH="0" baseline="0" noProof="0" dirty="0">
                <a:ln>
                  <a:noFill/>
                </a:ln>
                <a:solidFill>
                  <a:sysClr val="windowText" lastClr="000000"/>
                </a:solidFill>
                <a:effectLst/>
                <a:uLnTx/>
                <a:uFillTx/>
              </a:endParaRPr>
            </a:p>
            <a:p>
              <a:pPr marL="0" marR="0" lvl="1"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nl-NL" sz="1800" b="0" i="0" u="none" strike="noStrike" kern="0" cap="none" spc="0" normalizeH="0" baseline="0" noProof="0" dirty="0">
                <a:ln>
                  <a:noFill/>
                </a:ln>
                <a:solidFill>
                  <a:sysClr val="windowText" lastClr="000000"/>
                </a:solidFill>
                <a:effectLst/>
                <a:uLnTx/>
                <a:uFillTx/>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16613" y="2667000"/>
              <a:ext cx="2514600" cy="3162300"/>
            </a:xfrm>
            <a:prstGeom prst="rect">
              <a:avLst/>
            </a:prstGeom>
          </p:spPr>
        </p:pic>
      </p:grpSp>
    </p:spTree>
    <p:extLst>
      <p:ext uri="{BB962C8B-B14F-4D97-AF65-F5344CB8AC3E}">
        <p14:creationId xmlns:p14="http://schemas.microsoft.com/office/powerpoint/2010/main" xmlns="" val="3583661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a:ln>
                  <a:noFill/>
                </a:ln>
                <a:solidFill>
                  <a:sysClr val="windowText" lastClr="000000"/>
                </a:solidFill>
                <a:effectLst/>
                <a:uLnTx/>
                <a:uFillTx/>
              </a:rPr>
              <a:t> </a:t>
            </a:r>
            <a:endParaRPr kumimoji="0" lang="en-GB" sz="2400" b="0" i="0" u="none" strike="noStrike" kern="0" cap="none" spc="0" normalizeH="0" baseline="0" noProof="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
        <p:nvSpPr>
          <p:cNvPr id="5" name="Oval 4"/>
          <p:cNvSpPr/>
          <p:nvPr/>
        </p:nvSpPr>
        <p:spPr bwMode="auto">
          <a:xfrm>
            <a:off x="5868144" y="476672"/>
            <a:ext cx="2016224" cy="288032"/>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chemeClr val="tx1"/>
              </a:solidFill>
              <a:effectLst/>
              <a:uLnTx/>
              <a:uFillTx/>
              <a:latin typeface="Tahoma" pitchFamily="34" charset="0"/>
            </a:endParaRPr>
          </a:p>
        </p:txBody>
      </p:sp>
      <p:grpSp>
        <p:nvGrpSpPr>
          <p:cNvPr id="3" name="Group 2"/>
          <p:cNvGrpSpPr/>
          <p:nvPr/>
        </p:nvGrpSpPr>
        <p:grpSpPr>
          <a:xfrm>
            <a:off x="1116013" y="332656"/>
            <a:ext cx="7244060" cy="7976930"/>
            <a:chOff x="1116013" y="332656"/>
            <a:chExt cx="7244060" cy="7976930"/>
          </a:xfrm>
        </p:grpSpPr>
        <p:sp>
          <p:nvSpPr>
            <p:cNvPr id="15366" name="Text Box 13"/>
            <p:cNvSpPr txBox="1">
              <a:spLocks noChangeArrowheads="1"/>
            </p:cNvSpPr>
            <p:nvPr/>
          </p:nvSpPr>
          <p:spPr bwMode="auto">
            <a:xfrm>
              <a:off x="1116013" y="476672"/>
              <a:ext cx="5256187" cy="783291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Actions completed since the last meeting</a:t>
              </a: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Work has progressed on the two twitter accounts:</a:t>
              </a: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@_ProductDesign where the target audience is designers and engineers who may or may not yet use tape</a:t>
              </a: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@Afera_Tape where the target audience is both existing and potential new members of AFERA</a:t>
              </a: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3"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nl-NL" sz="1800" b="0" i="0" u="none" strike="noStrike" kern="0" cap="none" spc="0" normalizeH="0" baseline="0" noProof="0" dirty="0">
                <a:ln>
                  <a:noFill/>
                </a:ln>
                <a:solidFill>
                  <a:sysClr val="windowText" lastClr="000000"/>
                </a:solidFill>
                <a:effectLst/>
                <a:uLnTx/>
                <a:uFillTx/>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48" y="332656"/>
              <a:ext cx="1555825" cy="1555825"/>
            </a:xfrm>
            <a:prstGeom prst="rect">
              <a:avLst/>
            </a:prstGeom>
          </p:spPr>
        </p:pic>
      </p:grpSp>
    </p:spTree>
    <p:extLst>
      <p:ext uri="{BB962C8B-B14F-4D97-AF65-F5344CB8AC3E}">
        <p14:creationId xmlns:p14="http://schemas.microsoft.com/office/powerpoint/2010/main" xmlns="" val="297380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ysClr val="windowText" lastClr="000000"/>
                </a:solidFill>
                <a:effectLst/>
                <a:uLnTx/>
                <a:uFillTx/>
              </a:rPr>
              <a:t> </a:t>
            </a:r>
            <a:endParaRPr kumimoji="0" lang="en-GB" sz="2400" b="0" i="0" u="none" strike="noStrike" kern="0" cap="none" spc="0" normalizeH="0" baseline="0" noProof="0" dirty="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dirty="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
        <p:nvSpPr>
          <p:cNvPr id="5" name="Oval 4"/>
          <p:cNvSpPr/>
          <p:nvPr/>
        </p:nvSpPr>
        <p:spPr bwMode="auto">
          <a:xfrm>
            <a:off x="5868144" y="476672"/>
            <a:ext cx="2016224" cy="288032"/>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chemeClr val="tx1"/>
              </a:solidFill>
              <a:effectLst/>
              <a:uLnTx/>
              <a:uFillTx/>
              <a:latin typeface="Tahoma" pitchFamily="34" charset="0"/>
            </a:endParaRPr>
          </a:p>
        </p:txBody>
      </p:sp>
      <p:grpSp>
        <p:nvGrpSpPr>
          <p:cNvPr id="2" name="Group 1"/>
          <p:cNvGrpSpPr/>
          <p:nvPr/>
        </p:nvGrpSpPr>
        <p:grpSpPr>
          <a:xfrm>
            <a:off x="1116013" y="476672"/>
            <a:ext cx="7558942" cy="6663363"/>
            <a:chOff x="1116013" y="476672"/>
            <a:chExt cx="7558942" cy="6663363"/>
          </a:xfrm>
        </p:grpSpPr>
        <p:sp>
          <p:nvSpPr>
            <p:cNvPr id="15366" name="Text Box 13"/>
            <p:cNvSpPr txBox="1">
              <a:spLocks noChangeArrowheads="1"/>
            </p:cNvSpPr>
            <p:nvPr/>
          </p:nvSpPr>
          <p:spPr bwMode="auto">
            <a:xfrm>
              <a:off x="1116013" y="476672"/>
              <a:ext cx="7315200" cy="666336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Actions completed since the last meeting</a:t>
              </a: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@_ProductDesign</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News items posting throughout the month (1 post per day).</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News items consist of latest developments in design, materials and anything of interest relating to product design. </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Posts linking to the Afera website have been limited to links to the designer interviews only so far. Future aim is to link to the “Why Tape” sections</a:t>
              </a: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8" name="Picture 7" descr="https://pbs.twimg.com/profile_banners/2685932772/1411378794/1500x50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5" y="1196752"/>
              <a:ext cx="4607010" cy="1138462"/>
            </a:xfrm>
            <a:prstGeom prst="rect">
              <a:avLst/>
            </a:prstGeom>
            <a:noFill/>
            <a:ln>
              <a:noFill/>
            </a:ln>
          </p:spPr>
        </p:pic>
      </p:grpSp>
    </p:spTree>
    <p:extLst>
      <p:ext uri="{BB962C8B-B14F-4D97-AF65-F5344CB8AC3E}">
        <p14:creationId xmlns:p14="http://schemas.microsoft.com/office/powerpoint/2010/main" xmlns="" val="750066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ysClr val="windowText" lastClr="000000"/>
                </a:solidFill>
                <a:effectLst/>
                <a:uLnTx/>
                <a:uFillTx/>
              </a:rPr>
              <a:t> </a:t>
            </a:r>
            <a:endParaRPr kumimoji="0" lang="en-GB" sz="2400" b="0" i="0" u="none" strike="noStrike" kern="0" cap="none" spc="0" normalizeH="0" baseline="0" noProof="0" dirty="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dirty="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
        <p:nvSpPr>
          <p:cNvPr id="5" name="Oval 4"/>
          <p:cNvSpPr/>
          <p:nvPr/>
        </p:nvSpPr>
        <p:spPr bwMode="auto">
          <a:xfrm>
            <a:off x="5868144" y="476672"/>
            <a:ext cx="2016224" cy="288032"/>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chemeClr val="tx1"/>
              </a:solidFill>
              <a:effectLst/>
              <a:uLnTx/>
              <a:uFillTx/>
              <a:latin typeface="Tahoma" pitchFamily="34" charset="0"/>
            </a:endParaRPr>
          </a:p>
        </p:txBody>
      </p:sp>
      <p:grpSp>
        <p:nvGrpSpPr>
          <p:cNvPr id="2" name="Group 1"/>
          <p:cNvGrpSpPr/>
          <p:nvPr/>
        </p:nvGrpSpPr>
        <p:grpSpPr>
          <a:xfrm>
            <a:off x="1116013" y="476672"/>
            <a:ext cx="7315200" cy="6046465"/>
            <a:chOff x="1116013" y="476672"/>
            <a:chExt cx="7315200" cy="6046465"/>
          </a:xfrm>
        </p:grpSpPr>
        <p:sp>
          <p:nvSpPr>
            <p:cNvPr id="15366" name="Text Box 13"/>
            <p:cNvSpPr txBox="1">
              <a:spLocks noChangeArrowheads="1"/>
            </p:cNvSpPr>
            <p:nvPr/>
          </p:nvSpPr>
          <p:spPr bwMode="auto">
            <a:xfrm>
              <a:off x="1116013" y="476672"/>
              <a:ext cx="7315200" cy="440120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Actions completed since the last meeting</a:t>
              </a: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@Afera_Tape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Tweets have been scheduled based on news items sourced.</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0" cap="none" spc="0" normalizeH="0" baseline="0" noProof="0" dirty="0">
                  <a:ln>
                    <a:noFill/>
                  </a:ln>
                  <a:solidFill>
                    <a:sysClr val="windowText" lastClr="000000"/>
                  </a:solidFill>
                  <a:effectLst/>
                  <a:uLnTx/>
                  <a:uFillTx/>
                </a:rPr>
                <a:t>News items consist of industry developments &amp; insights and member related items.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0765" y="4221089"/>
              <a:ext cx="5419743" cy="2302048"/>
            </a:xfrm>
            <a:prstGeom prst="rect">
              <a:avLst/>
            </a:prstGeom>
          </p:spPr>
        </p:pic>
      </p:grpSp>
    </p:spTree>
    <p:extLst>
      <p:ext uri="{BB962C8B-B14F-4D97-AF65-F5344CB8AC3E}">
        <p14:creationId xmlns:p14="http://schemas.microsoft.com/office/powerpoint/2010/main" xmlns="" val="323420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971600" y="1196752"/>
            <a:ext cx="7992888" cy="3046988"/>
          </a:xfrm>
          <a:prstGeom prst="rect">
            <a:avLst/>
          </a:prstGeom>
          <a:noFill/>
          <a:ln w="9525">
            <a:noFill/>
            <a:miter lim="800000"/>
            <a:headEnd/>
            <a:tailEnd/>
          </a:ln>
        </p:spPr>
        <p:txBody>
          <a:bodyPr wrap="square">
            <a:spAutoFit/>
          </a:bodyPr>
          <a:lstStyle/>
          <a:p>
            <a:r>
              <a:rPr lang="en-GB" sz="1600" b="0" dirty="0">
                <a:latin typeface="Arial" panose="020B0604020202020204" pitchFamily="34" charset="0"/>
                <a:cs typeface="Arial" panose="020B0604020202020204" pitchFamily="34" charset="0"/>
              </a:rPr>
              <a:t> </a:t>
            </a:r>
            <a:endParaRPr lang="en-US" sz="16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The focus has changed to the BTEC qualification, as opposed to degree level qualification </a:t>
            </a:r>
          </a:p>
          <a:p>
            <a:pPr marL="285750" indent="-285750">
              <a:buFont typeface="Arial" panose="020B0604020202020204" pitchFamily="34" charset="0"/>
              <a:buChar char="•"/>
            </a:pPr>
            <a:r>
              <a:rPr lang="en-US" sz="1600" b="0" dirty="0" err="1">
                <a:latin typeface="Arial" panose="020B0604020202020204" pitchFamily="34" charset="0"/>
                <a:cs typeface="Arial" panose="020B0604020202020204" pitchFamily="34" charset="0"/>
              </a:rPr>
              <a:t>Parafix</a:t>
            </a:r>
            <a:r>
              <a:rPr lang="en-US" sz="1600" b="0" dirty="0">
                <a:latin typeface="Arial" panose="020B0604020202020204" pitchFamily="34" charset="0"/>
                <a:cs typeface="Arial" panose="020B0604020202020204" pitchFamily="34" charset="0"/>
              </a:rPr>
              <a:t> has provided the syllabus structure, including the mandatory and optional units, of three levels of Engineering related BTEC courses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The Technical Committee will determine where adhesive tape related content could be included</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The Technical Committee will create the content and approach the exam board (ideally with Mike’s contact at </a:t>
            </a:r>
            <a:r>
              <a:rPr lang="en-US" sz="1600" b="0" dirty="0" err="1">
                <a:latin typeface="Arial" panose="020B0604020202020204" pitchFamily="34" charset="0"/>
                <a:cs typeface="Arial" panose="020B0604020202020204" pitchFamily="34" charset="0"/>
              </a:rPr>
              <a:t>iMeche</a:t>
            </a:r>
            <a:r>
              <a:rPr lang="en-US" sz="1600" b="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If successful, this will be rolled out across Europe </a:t>
            </a:r>
          </a:p>
          <a:p>
            <a:endParaRPr lang="en-GB" sz="1600" b="0" dirty="0">
              <a:latin typeface="Arial" panose="020B0604020202020204" pitchFamily="34" charset="0"/>
              <a:cs typeface="Arial" panose="020B0604020202020204" pitchFamily="34" charset="0"/>
            </a:endParaRPr>
          </a:p>
          <a:p>
            <a:r>
              <a:rPr lang="en-GB" sz="1600" b="0" dirty="0">
                <a:latin typeface="Arial" panose="020B0604020202020204" pitchFamily="34" charset="0"/>
                <a:cs typeface="Arial" panose="020B0604020202020204" pitchFamily="34" charset="0"/>
              </a:rPr>
              <a:t>	</a:t>
            </a:r>
            <a:endParaRPr lang="nl-NL" sz="1600" b="0" dirty="0">
              <a:latin typeface="Arial" panose="020B0604020202020204" pitchFamily="34" charset="0"/>
              <a:cs typeface="Arial" panose="020B0604020202020204" pitchFamily="34"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sp>
        <p:nvSpPr>
          <p:cNvPr id="2" name="Tekstvak 1"/>
          <p:cNvSpPr txBox="1"/>
          <p:nvPr/>
        </p:nvSpPr>
        <p:spPr>
          <a:xfrm>
            <a:off x="1403648" y="404664"/>
            <a:ext cx="6696744" cy="369332"/>
          </a:xfrm>
          <a:prstGeom prst="rect">
            <a:avLst/>
          </a:prstGeom>
          <a:noFill/>
        </p:spPr>
        <p:txBody>
          <a:bodyPr wrap="square" rtlCol="0">
            <a:spAutoFit/>
          </a:bodyPr>
          <a:lstStyle/>
          <a:p>
            <a:r>
              <a:rPr lang="nl-NL" dirty="0" err="1"/>
              <a:t>Education</a:t>
            </a:r>
            <a:r>
              <a:rPr lang="nl-NL" dirty="0"/>
              <a:t> Awareness – Status			LV/ES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ysClr val="windowText" lastClr="000000"/>
                </a:solidFill>
                <a:effectLst/>
                <a:uLnTx/>
                <a:uFillTx/>
              </a:rPr>
              <a:t> </a:t>
            </a:r>
            <a:endParaRPr kumimoji="0" lang="en-GB" sz="2400" b="0" i="0" u="none" strike="noStrike" kern="0" cap="none" spc="0" normalizeH="0" baseline="0" noProof="0" dirty="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dirty="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
        <p:nvSpPr>
          <p:cNvPr id="5" name="Oval 4"/>
          <p:cNvSpPr/>
          <p:nvPr/>
        </p:nvSpPr>
        <p:spPr bwMode="auto">
          <a:xfrm>
            <a:off x="5868144" y="476672"/>
            <a:ext cx="2016224" cy="288032"/>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chemeClr val="tx1"/>
              </a:solidFill>
              <a:effectLst/>
              <a:uLnTx/>
              <a:uFillTx/>
              <a:latin typeface="Tahoma" pitchFamily="34" charset="0"/>
            </a:endParaRPr>
          </a:p>
        </p:txBody>
      </p:sp>
      <p:grpSp>
        <p:nvGrpSpPr>
          <p:cNvPr id="2" name="Group 1"/>
          <p:cNvGrpSpPr/>
          <p:nvPr/>
        </p:nvGrpSpPr>
        <p:grpSpPr>
          <a:xfrm>
            <a:off x="1116013" y="476672"/>
            <a:ext cx="7725617" cy="6279207"/>
            <a:chOff x="1116013" y="476672"/>
            <a:chExt cx="7725617" cy="6279207"/>
          </a:xfrm>
        </p:grpSpPr>
        <p:sp>
          <p:nvSpPr>
            <p:cNvPr id="15366" name="Text Box 13"/>
            <p:cNvSpPr txBox="1">
              <a:spLocks noChangeArrowheads="1"/>
            </p:cNvSpPr>
            <p:nvPr/>
          </p:nvSpPr>
          <p:spPr bwMode="auto">
            <a:xfrm>
              <a:off x="1116013" y="476672"/>
              <a:ext cx="7488435" cy="61709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Actions completed since the last meeting</a:t>
              </a: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Website content: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ysClr val="windowText" lastClr="000000"/>
                  </a:solidFill>
                  <a:effectLst/>
                  <a:uLnTx/>
                  <a:uFillTx/>
                </a:rPr>
                <a:t>A huge amount of work has been undertaken to rewrite the “Why Tape” section of the website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Several companies contributed content and images to build this section, so it is the result of a collective industry effort </a:t>
              </a:r>
              <a:endParaRPr kumimoji="0" lang="en-GB" sz="20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ysClr val="windowText" lastClr="000000"/>
                  </a:solidFill>
                  <a:effectLst/>
                  <a:uLnTx/>
                  <a:uFillTx/>
                </a:rPr>
                <a:t>The result is a 39 page document that will be available for all to review</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ysClr val="windowText" lastClr="000000"/>
                  </a:solidFill>
                  <a:effectLst/>
                  <a:uLnTx/>
                  <a:uFillTx/>
                </a:rPr>
                <a:t>Once final approval is received, then this will go live on the website and followers generated through the @_ProductDesign account will be linked to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     this section of the AFERA website</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0" cap="none" spc="0" normalizeH="0" baseline="0" noProof="0" dirty="0">
                <a:ln>
                  <a:noFill/>
                </a:ln>
                <a:solidFill>
                  <a:sysClr val="windowText" lastClr="000000"/>
                </a:solidFill>
                <a:effectLst/>
                <a:uLnTx/>
                <a:uFillTx/>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7105" y="4365104"/>
              <a:ext cx="1914525" cy="2390775"/>
            </a:xfrm>
            <a:prstGeom prst="rect">
              <a:avLst/>
            </a:prstGeom>
          </p:spPr>
        </p:pic>
      </p:grpSp>
    </p:spTree>
    <p:extLst>
      <p:ext uri="{BB962C8B-B14F-4D97-AF65-F5344CB8AC3E}">
        <p14:creationId xmlns:p14="http://schemas.microsoft.com/office/powerpoint/2010/main" xmlns="" val="504759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ysClr val="windowText" lastClr="000000"/>
                </a:solidFill>
                <a:effectLst/>
                <a:uLnTx/>
                <a:uFillTx/>
              </a:rPr>
              <a:t> </a:t>
            </a:r>
            <a:endParaRPr kumimoji="0" lang="en-GB" sz="2400" b="0" i="0" u="none" strike="noStrike" kern="0" cap="none" spc="0" normalizeH="0" baseline="0" noProof="0" dirty="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dirty="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
        <p:nvSpPr>
          <p:cNvPr id="15366" name="Text Box 13"/>
          <p:cNvSpPr txBox="1">
            <a:spLocks noChangeArrowheads="1"/>
          </p:cNvSpPr>
          <p:nvPr/>
        </p:nvSpPr>
        <p:spPr bwMode="auto">
          <a:xfrm>
            <a:off x="1116013" y="476672"/>
            <a:ext cx="7488435"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Website Statistics</a:t>
            </a: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Oval 4"/>
          <p:cNvSpPr/>
          <p:nvPr/>
        </p:nvSpPr>
        <p:spPr bwMode="auto">
          <a:xfrm>
            <a:off x="5868144" y="476672"/>
            <a:ext cx="2016224" cy="288032"/>
          </a:xfrm>
          <a:prstGeom prst="ellipse">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0" cap="none" spc="0" normalizeH="0" baseline="0" noProof="0">
              <a:ln>
                <a:noFill/>
              </a:ln>
              <a:solidFill>
                <a:schemeClr val="tx1"/>
              </a:solidFill>
              <a:effectLst/>
              <a:uLnTx/>
              <a:uFillTx/>
              <a:latin typeface="Tahoma" pitchFamily="34" charset="0"/>
            </a:endParaRPr>
          </a:p>
        </p:txBody>
      </p:sp>
      <p:graphicFrame>
        <p:nvGraphicFramePr>
          <p:cNvPr id="7" name="Table 6"/>
          <p:cNvGraphicFramePr>
            <a:graphicFrameLocks noGrp="1"/>
          </p:cNvGraphicFramePr>
          <p:nvPr/>
        </p:nvGraphicFramePr>
        <p:xfrm>
          <a:off x="1115616" y="1772816"/>
          <a:ext cx="7632845" cy="3168350"/>
        </p:xfrm>
        <a:graphic>
          <a:graphicData uri="http://schemas.openxmlformats.org/drawingml/2006/table">
            <a:tbl>
              <a:tblPr/>
              <a:tblGrid>
                <a:gridCol w="2161736">
                  <a:extLst>
                    <a:ext uri="{9D8B030D-6E8A-4147-A177-3AD203B41FA5}">
                      <a16:colId xmlns:a16="http://schemas.microsoft.com/office/drawing/2014/main" xmlns="" val="20000"/>
                    </a:ext>
                  </a:extLst>
                </a:gridCol>
                <a:gridCol w="607901">
                  <a:extLst>
                    <a:ext uri="{9D8B030D-6E8A-4147-A177-3AD203B41FA5}">
                      <a16:colId xmlns:a16="http://schemas.microsoft.com/office/drawing/2014/main" xmlns="" val="20001"/>
                    </a:ext>
                  </a:extLst>
                </a:gridCol>
                <a:gridCol w="607901">
                  <a:extLst>
                    <a:ext uri="{9D8B030D-6E8A-4147-A177-3AD203B41FA5}">
                      <a16:colId xmlns:a16="http://schemas.microsoft.com/office/drawing/2014/main" xmlns="" val="20002"/>
                    </a:ext>
                  </a:extLst>
                </a:gridCol>
                <a:gridCol w="607901">
                  <a:extLst>
                    <a:ext uri="{9D8B030D-6E8A-4147-A177-3AD203B41FA5}">
                      <a16:colId xmlns:a16="http://schemas.microsoft.com/office/drawing/2014/main" xmlns="" val="20003"/>
                    </a:ext>
                  </a:extLst>
                </a:gridCol>
                <a:gridCol w="607901">
                  <a:extLst>
                    <a:ext uri="{9D8B030D-6E8A-4147-A177-3AD203B41FA5}">
                      <a16:colId xmlns:a16="http://schemas.microsoft.com/office/drawing/2014/main" xmlns="" val="20004"/>
                    </a:ext>
                  </a:extLst>
                </a:gridCol>
                <a:gridCol w="607901">
                  <a:extLst>
                    <a:ext uri="{9D8B030D-6E8A-4147-A177-3AD203B41FA5}">
                      <a16:colId xmlns:a16="http://schemas.microsoft.com/office/drawing/2014/main" xmlns="" val="20005"/>
                    </a:ext>
                  </a:extLst>
                </a:gridCol>
                <a:gridCol w="607901">
                  <a:extLst>
                    <a:ext uri="{9D8B030D-6E8A-4147-A177-3AD203B41FA5}">
                      <a16:colId xmlns:a16="http://schemas.microsoft.com/office/drawing/2014/main" xmlns="" val="20006"/>
                    </a:ext>
                  </a:extLst>
                </a:gridCol>
                <a:gridCol w="607901">
                  <a:extLst>
                    <a:ext uri="{9D8B030D-6E8A-4147-A177-3AD203B41FA5}">
                      <a16:colId xmlns:a16="http://schemas.microsoft.com/office/drawing/2014/main" xmlns="" val="20007"/>
                    </a:ext>
                  </a:extLst>
                </a:gridCol>
                <a:gridCol w="607901">
                  <a:extLst>
                    <a:ext uri="{9D8B030D-6E8A-4147-A177-3AD203B41FA5}">
                      <a16:colId xmlns:a16="http://schemas.microsoft.com/office/drawing/2014/main" xmlns="" val="20008"/>
                    </a:ext>
                  </a:extLst>
                </a:gridCol>
                <a:gridCol w="607901">
                  <a:extLst>
                    <a:ext uri="{9D8B030D-6E8A-4147-A177-3AD203B41FA5}">
                      <a16:colId xmlns:a16="http://schemas.microsoft.com/office/drawing/2014/main" xmlns="" val="20009"/>
                    </a:ext>
                  </a:extLst>
                </a:gridCol>
              </a:tblGrid>
              <a:tr h="289869">
                <a:tc>
                  <a:txBody>
                    <a:bodyPr/>
                    <a:lstStyle/>
                    <a:p>
                      <a:pPr rtl="0" fontAlgn="b"/>
                      <a:endParaRPr lang="en-GB" sz="1000" dirty="0"/>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dirty="0"/>
                        <a:t>Jan</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dirty="0"/>
                        <a:t>Feb</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dirty="0"/>
                        <a:t>Mar</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a:t>Apr</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a:t>May</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a:t>Jun</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a:t>Jul</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a:t>Aug</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b="1"/>
                        <a:t>Sep</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0"/>
                  </a:ext>
                </a:extLst>
              </a:tr>
              <a:tr h="289869">
                <a:tc>
                  <a:txBody>
                    <a:bodyPr/>
                    <a:lstStyle/>
                    <a:p>
                      <a:pPr rtl="0" fontAlgn="b"/>
                      <a:r>
                        <a:rPr lang="en-GB" sz="1000" b="1"/>
                        <a:t>Visits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2,146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2,384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2,193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2,293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C0504D"/>
                          </a:solidFill>
                        </a:rPr>
                        <a:t>2,040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2,056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2,105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2,165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2,561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1"/>
                  </a:ext>
                </a:extLst>
              </a:tr>
              <a:tr h="289869">
                <a:tc>
                  <a:txBody>
                    <a:bodyPr/>
                    <a:lstStyle/>
                    <a:p>
                      <a:pPr rtl="0" fontAlgn="b"/>
                      <a:r>
                        <a:rPr lang="en-GB" sz="1000" b="1"/>
                        <a:t>New visitors %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74.60%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72.40%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74.50%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74.20%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76.18%</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74.76%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73.90%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78.20%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C0504D"/>
                          </a:solidFill>
                        </a:rPr>
                        <a:t>73.80%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2"/>
                  </a:ext>
                </a:extLst>
              </a:tr>
              <a:tr h="289869">
                <a:tc>
                  <a:txBody>
                    <a:bodyPr/>
                    <a:lstStyle/>
                    <a:p>
                      <a:pPr rtl="0" fontAlgn="b"/>
                      <a:r>
                        <a:rPr lang="en-GB" sz="1000" b="1"/>
                        <a:t>Page views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5,121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6,579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5,655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5,991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5,012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5,464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5,902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4,834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6,329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3"/>
                  </a:ext>
                </a:extLst>
              </a:tr>
              <a:tr h="289869">
                <a:tc>
                  <a:txBody>
                    <a:bodyPr/>
                    <a:lstStyle/>
                    <a:p>
                      <a:pPr rtl="0" fontAlgn="b"/>
                      <a:r>
                        <a:rPr lang="en-GB" sz="1000" b="1"/>
                        <a:t>Pages / visit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2.39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2.76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2.58</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2.61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2.46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2.66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2.8</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2.24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2.47</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4"/>
                  </a:ext>
                </a:extLst>
              </a:tr>
              <a:tr h="289869">
                <a:tc>
                  <a:txBody>
                    <a:bodyPr/>
                    <a:lstStyle/>
                    <a:p>
                      <a:pPr rtl="0" fontAlgn="b"/>
                      <a:r>
                        <a:rPr lang="en-GB" sz="1000" b="1"/>
                        <a:t>Avg time on page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0:01:35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0:01:25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0:01:22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0:01:21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0:01:24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0:01:30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0:01:42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0:01:33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C0504D"/>
                          </a:solidFill>
                        </a:rPr>
                        <a:t>0:01:29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5"/>
                  </a:ext>
                </a:extLst>
              </a:tr>
              <a:tr h="289869">
                <a:tc>
                  <a:txBody>
                    <a:bodyPr/>
                    <a:lstStyle/>
                    <a:p>
                      <a:pPr rtl="0" fontAlgn="b"/>
                      <a:r>
                        <a:rPr lang="en-GB" sz="1000" b="1"/>
                        <a:t>Avg session duration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0:02:11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0:02:30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0:02:09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0:02:11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0:02:03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0:02:29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0:03:04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0:01:55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0:02:11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6"/>
                  </a:ext>
                </a:extLst>
              </a:tr>
              <a:tr h="289869">
                <a:tc>
                  <a:txBody>
                    <a:bodyPr/>
                    <a:lstStyle/>
                    <a:p>
                      <a:pPr rtl="0" fontAlgn="b"/>
                      <a:r>
                        <a:rPr lang="en-GB" sz="1000" b="1"/>
                        <a:t>Bounce Rate %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71.62%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67.16%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66.67%</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69.56%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70.00%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67.66%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65.75%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70.53%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69.78%</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7"/>
                  </a:ext>
                </a:extLst>
              </a:tr>
              <a:tr h="269660">
                <a:tc>
                  <a:txBody>
                    <a:bodyPr/>
                    <a:lstStyle/>
                    <a:p>
                      <a:pPr rtl="0" fontAlgn="b"/>
                      <a:r>
                        <a:rPr lang="en-GB" sz="1000" b="1"/>
                        <a:t>Visits to member directory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332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554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249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439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385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474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376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355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443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8"/>
                  </a:ext>
                </a:extLst>
              </a:tr>
              <a:tr h="289869">
                <a:tc>
                  <a:txBody>
                    <a:bodyPr/>
                    <a:lstStyle/>
                    <a:p>
                      <a:pPr rtl="0" fontAlgn="b"/>
                      <a:r>
                        <a:rPr lang="en-GB" sz="1000" b="1"/>
                        <a:t>Banner clicks 2016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40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31</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40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44</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30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30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09"/>
                  </a:ext>
                </a:extLst>
              </a:tr>
              <a:tr h="289869">
                <a:tc>
                  <a:txBody>
                    <a:bodyPr/>
                    <a:lstStyle/>
                    <a:p>
                      <a:pPr rtl="0" fontAlgn="b"/>
                      <a:r>
                        <a:rPr lang="en-GB" sz="1000" b="1" dirty="0"/>
                        <a:t>Referrals social media</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t>9</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97</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45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26</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35</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22</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00B050"/>
                          </a:solidFill>
                        </a:rPr>
                        <a:t>40</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a:solidFill>
                            <a:srgbClr val="C0504D"/>
                          </a:solidFill>
                        </a:rPr>
                        <a:t>18</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GB" sz="1000" dirty="0">
                          <a:solidFill>
                            <a:srgbClr val="00B050"/>
                          </a:solidFill>
                        </a:rPr>
                        <a:t>33</a:t>
                      </a:r>
                    </a:p>
                  </a:txBody>
                  <a:tcPr marL="15152" marR="15152" marT="10101" marB="1010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684030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4453" y="1022223"/>
            <a:ext cx="7416824" cy="1200329"/>
          </a:xfrm>
          <a:prstGeom prst="rect">
            <a:avLst/>
          </a:prstGeom>
        </p:spPr>
        <p:txBody>
          <a:bodyPr wrap="square">
            <a:spAutoFit/>
          </a:bodyPr>
          <a:lstStyle/>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marR="0" lvl="1"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nvGrpSpPr>
          <p:cNvPr id="5" name="Group 4"/>
          <p:cNvGrpSpPr/>
          <p:nvPr/>
        </p:nvGrpSpPr>
        <p:grpSpPr>
          <a:xfrm>
            <a:off x="1187624" y="476672"/>
            <a:ext cx="7478464" cy="8094524"/>
            <a:chOff x="1187624" y="476672"/>
            <a:chExt cx="7478464" cy="8094524"/>
          </a:xfrm>
        </p:grpSpPr>
        <p:sp>
          <p:nvSpPr>
            <p:cNvPr id="3" name="Rectangle 2"/>
            <p:cNvSpPr/>
            <p:nvPr/>
          </p:nvSpPr>
          <p:spPr>
            <a:xfrm>
              <a:off x="1187624" y="476672"/>
              <a:ext cx="5328592" cy="8094524"/>
            </a:xfrm>
            <a:prstGeom prst="rect">
              <a:avLst/>
            </a:prstGeom>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What next?</a:t>
              </a: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Approve “Why Tape” section and link to design followers</a:t>
              </a: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Target social media contacts within existing member companies</a:t>
              </a: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Target new members</a:t>
              </a: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Consider more structured content plan which is outsourced, this will be subject to budget approval</a:t>
              </a:r>
            </a:p>
            <a:p>
              <a:pPr marL="342900" marR="0" lvl="0" indent="-3429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Begin SEO work</a:t>
              </a:r>
            </a:p>
            <a:p>
              <a:pPr marL="457200" marR="0" lvl="0" indent="-4572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56176" y="1484784"/>
              <a:ext cx="2509912" cy="3349767"/>
            </a:xfrm>
            <a:prstGeom prst="rect">
              <a:avLst/>
            </a:prstGeom>
          </p:spPr>
        </p:pic>
      </p:grpSp>
    </p:spTree>
    <p:extLst>
      <p:ext uri="{BB962C8B-B14F-4D97-AF65-F5344CB8AC3E}">
        <p14:creationId xmlns:p14="http://schemas.microsoft.com/office/powerpoint/2010/main" xmlns="" val="581105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a:ln>
                  <a:noFill/>
                </a:ln>
                <a:solidFill>
                  <a:sysClr val="windowText" lastClr="000000"/>
                </a:solidFill>
                <a:effectLst/>
                <a:uLnTx/>
                <a:uFillTx/>
              </a:rPr>
              <a:t> </a:t>
            </a:r>
            <a:endParaRPr kumimoji="0" lang="en-GB" sz="2400" b="0" i="0" u="none" strike="noStrike" kern="0" cap="none" spc="0" normalizeH="0" baseline="0" noProof="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grpSp>
        <p:nvGrpSpPr>
          <p:cNvPr id="3" name="Group 2"/>
          <p:cNvGrpSpPr/>
          <p:nvPr/>
        </p:nvGrpSpPr>
        <p:grpSpPr>
          <a:xfrm>
            <a:off x="755576" y="476672"/>
            <a:ext cx="8388424" cy="5093702"/>
            <a:chOff x="755576" y="476672"/>
            <a:chExt cx="8388424" cy="5093702"/>
          </a:xfrm>
        </p:grpSpPr>
        <p:sp>
          <p:nvSpPr>
            <p:cNvPr id="15366" name="Text Box 13"/>
            <p:cNvSpPr txBox="1">
              <a:spLocks noChangeArrowheads="1"/>
            </p:cNvSpPr>
            <p:nvPr/>
          </p:nvSpPr>
          <p:spPr bwMode="auto">
            <a:xfrm>
              <a:off x="755576" y="476672"/>
              <a:ext cx="7675637" cy="509370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What do we need from you?</a:t>
              </a:r>
            </a:p>
            <a:p>
              <a:pPr marL="0" marR="0" lvl="1"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914400" marR="0" lvl="1" indent="-4572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Feedback</a:t>
              </a:r>
            </a:p>
            <a:p>
              <a:pPr marL="914400" marR="0" lvl="1" indent="-4572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914400" marR="0" lvl="1" indent="-4572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Social media contacts </a:t>
              </a:r>
            </a:p>
            <a:p>
              <a:pPr marL="0" marR="0" lvl="1" indent="0"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within your organisations</a:t>
              </a:r>
            </a:p>
            <a:p>
              <a:pPr marL="914400" marR="0" lvl="1" indent="-4572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914400" marR="0" lvl="1" indent="-457200" defTabSz="914400" eaLnBrk="1" fontAlgn="auto" latinLnBrk="0" hangingPunct="1">
                <a:lnSpc>
                  <a:spcPct val="100000"/>
                </a:lnSpc>
                <a:spcBef>
                  <a:spcPct val="50000"/>
                </a:spcBef>
                <a:spcAft>
                  <a:spcPts val="0"/>
                </a:spcAft>
                <a:buClrTx/>
                <a:buSzTx/>
                <a:buFont typeface="Arial" panose="020B0604020202020204" pitchFamily="34" charset="0"/>
                <a:buChar char="•"/>
                <a:tabLst>
                  <a:tab pos="374650" algn="l"/>
                  <a:tab pos="952500" algn="l"/>
                </a:tabLst>
                <a:defRPr/>
              </a:pPr>
              <a:endParaRPr kumimoji="0" lang="en-GB"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1"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nl-NL" sz="1800" b="0" i="0" u="none" strike="noStrike" kern="0" cap="none" spc="0" normalizeH="0" baseline="0" noProof="0" dirty="0">
                <a:ln>
                  <a:noFill/>
                </a:ln>
                <a:solidFill>
                  <a:sysClr val="windowText" lastClr="000000"/>
                </a:solidFill>
                <a:effectLst/>
                <a:uLnTx/>
                <a:uFillTx/>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6253" y="1340768"/>
              <a:ext cx="4137747" cy="3717032"/>
            </a:xfrm>
            <a:prstGeom prst="rect">
              <a:avLst/>
            </a:prstGeom>
          </p:spPr>
        </p:pic>
      </p:grpSp>
    </p:spTree>
    <p:extLst>
      <p:ext uri="{BB962C8B-B14F-4D97-AF65-F5344CB8AC3E}">
        <p14:creationId xmlns:p14="http://schemas.microsoft.com/office/powerpoint/2010/main" xmlns="" val="3670561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000" b="0" i="0" u="none" strike="noStrike" kern="0" cap="none" spc="0" normalizeH="0" baseline="0" noProof="0">
                <a:ln>
                  <a:noFill/>
                </a:ln>
                <a:solidFill>
                  <a:sysClr val="windowText" lastClr="000000"/>
                </a:solidFill>
                <a:effectLst/>
                <a:uLnTx/>
                <a:uFillTx/>
              </a:rPr>
              <a:t> </a:t>
            </a:r>
          </a:p>
        </p:txBody>
      </p:sp>
      <p:sp>
        <p:nvSpPr>
          <p:cNvPr id="15363"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a:ln>
                  <a:noFill/>
                </a:ln>
                <a:solidFill>
                  <a:sysClr val="windowText" lastClr="000000"/>
                </a:solidFill>
                <a:effectLst/>
                <a:uLnTx/>
                <a:uFillTx/>
              </a:rPr>
              <a:t> </a:t>
            </a:r>
            <a:endParaRPr kumimoji="0" lang="en-GB" sz="2400" b="0" i="0" u="none" strike="noStrike" kern="0" cap="none" spc="0" normalizeH="0" baseline="0" noProof="0">
              <a:ln>
                <a:noFill/>
              </a:ln>
              <a:solidFill>
                <a:sysClr val="windowText" lastClr="000000"/>
              </a:solidFill>
              <a:effectLst/>
              <a:uLnTx/>
              <a:uFillTx/>
              <a:latin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ysClr val="windowText" lastClr="000000"/>
                </a:solidFill>
                <a:effectLst/>
                <a:uLnTx/>
                <a:uFillTx/>
                <a:latin typeface="Times New Roman" pitchFamily="18" charset="0"/>
              </a:rPr>
              <a:t>	</a:t>
            </a:r>
            <a:endParaRPr kumimoji="0" lang="nl-NL" sz="2400" b="0" i="0" u="none" strike="noStrike" kern="0" cap="none" spc="0" normalizeH="0" baseline="0" noProof="0">
              <a:ln>
                <a:noFill/>
              </a:ln>
              <a:solidFill>
                <a:sysClr val="windowText" lastClr="000000"/>
              </a:solidFill>
              <a:effectLst/>
              <a:uLnTx/>
              <a:uFillTx/>
              <a:latin typeface="Times New Roman" pitchFamily="18" charset="0"/>
            </a:endParaRPr>
          </a:p>
        </p:txBody>
      </p:sp>
      <p:sp>
        <p:nvSpPr>
          <p:cNvPr id="15365"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3000" b="0" i="0" u="none" strike="noStrike" kern="0" cap="none" spc="0" normalizeH="0" baseline="0" noProof="0">
              <a:ln>
                <a:noFill/>
              </a:ln>
              <a:solidFill>
                <a:sysClr val="windowText" lastClr="000000"/>
              </a:solidFill>
              <a:effectLst/>
              <a:uLnTx/>
              <a:uFillTx/>
            </a:endParaRPr>
          </a:p>
        </p:txBody>
      </p:sp>
      <p:sp>
        <p:nvSpPr>
          <p:cNvPr id="15366" name="Text Box 13"/>
          <p:cNvSpPr txBox="1">
            <a:spLocks noChangeArrowheads="1"/>
          </p:cNvSpPr>
          <p:nvPr/>
        </p:nvSpPr>
        <p:spPr bwMode="auto">
          <a:xfrm>
            <a:off x="1279525" y="2319338"/>
            <a:ext cx="7315200" cy="2354491"/>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3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Thank you for your time</a:t>
            </a:r>
          </a:p>
          <a:p>
            <a:pPr marL="0" marR="0" lvl="0" indent="0" algn="ctr"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en-GB" sz="3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ct val="50000"/>
              </a:spcBef>
              <a:spcAft>
                <a:spcPts val="0"/>
              </a:spcAft>
              <a:buClrTx/>
              <a:buSzTx/>
              <a:buFontTx/>
              <a:buNone/>
              <a:tabLst>
                <a:tab pos="374650" algn="l"/>
                <a:tab pos="952500" algn="l"/>
              </a:tabLst>
              <a:defRPr/>
            </a:pPr>
            <a:r>
              <a:rPr kumimoji="0" lang="en-GB"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AFERA Website Management Working Group</a:t>
            </a:r>
          </a:p>
          <a:p>
            <a:pPr marL="0" marR="0" lvl="1" indent="0" defTabSz="914400" eaLnBrk="1" fontAlgn="auto" latinLnBrk="0" hangingPunct="1">
              <a:lnSpc>
                <a:spcPct val="100000"/>
              </a:lnSpc>
              <a:spcBef>
                <a:spcPct val="50000"/>
              </a:spcBef>
              <a:spcAft>
                <a:spcPts val="0"/>
              </a:spcAft>
              <a:buClrTx/>
              <a:buSzTx/>
              <a:buFontTx/>
              <a:buNone/>
              <a:tabLst>
                <a:tab pos="374650" algn="l"/>
                <a:tab pos="952500" algn="l"/>
              </a:tabLst>
              <a:defRPr/>
            </a:pPr>
            <a:endParaRPr kumimoji="0" lang="nl-N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076227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0604" y="1343893"/>
            <a:ext cx="8268610" cy="3785652"/>
          </a:xfrm>
          <a:prstGeom prst="rect">
            <a:avLst/>
          </a:prstGeom>
          <a:noFill/>
        </p:spPr>
        <p:txBody>
          <a:bodyPr wrap="none" rtlCol="0">
            <a:spAutoFit/>
          </a:bodyPr>
          <a:lstStyle/>
          <a:p>
            <a:pPr algn="ctr"/>
            <a:r>
              <a:rPr lang="en-GB" sz="24000" b="1" dirty="0">
                <a:solidFill>
                  <a:srgbClr val="C00000"/>
                </a:solidFill>
                <a:latin typeface="Bodoni MT Black" panose="02070A03080606020203" pitchFamily="18" charset="0"/>
                <a:ea typeface="Acknowledgement" charset="0"/>
                <a:cs typeface="Acknowledgement" charset="0"/>
              </a:rPr>
              <a:t>2.805</a:t>
            </a:r>
          </a:p>
        </p:txBody>
      </p:sp>
    </p:spTree>
    <p:extLst>
      <p:ext uri="{BB962C8B-B14F-4D97-AF65-F5344CB8AC3E}">
        <p14:creationId xmlns:p14="http://schemas.microsoft.com/office/powerpoint/2010/main" xmlns="" val="1127243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1" y="0"/>
            <a:ext cx="6093092" cy="4899600"/>
          </a:xfrm>
          <a:prstGeom prst="rect">
            <a:avLst/>
          </a:prstGeom>
        </p:spPr>
      </p:pic>
      <p:pic>
        <p:nvPicPr>
          <p:cNvPr id="6" name="Afbeelding 5"/>
          <p:cNvPicPr>
            <a:picLocks noChangeAspect="1"/>
          </p:cNvPicPr>
          <p:nvPr/>
        </p:nvPicPr>
        <p:blipFill>
          <a:blip r:embed="rId3" cstate="print"/>
          <a:stretch>
            <a:fillRect/>
          </a:stretch>
        </p:blipFill>
        <p:spPr>
          <a:xfrm>
            <a:off x="0" y="3543069"/>
            <a:ext cx="9144000" cy="2722917"/>
          </a:xfrm>
          <a:prstGeom prst="rect">
            <a:avLst/>
          </a:prstGeom>
        </p:spPr>
      </p:pic>
    </p:spTree>
    <p:extLst>
      <p:ext uri="{BB962C8B-B14F-4D97-AF65-F5344CB8AC3E}">
        <p14:creationId xmlns:p14="http://schemas.microsoft.com/office/powerpoint/2010/main" xmlns="" val="1970643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stretch>
            <a:fillRect/>
          </a:stretch>
        </p:blipFill>
        <p:spPr>
          <a:xfrm>
            <a:off x="299187" y="0"/>
            <a:ext cx="8545627" cy="6858000"/>
          </a:xfrm>
          <a:prstGeom prst="rect">
            <a:avLst/>
          </a:prstGeom>
        </p:spPr>
      </p:pic>
    </p:spTree>
    <p:extLst>
      <p:ext uri="{BB962C8B-B14F-4D97-AF65-F5344CB8AC3E}">
        <p14:creationId xmlns:p14="http://schemas.microsoft.com/office/powerpoint/2010/main" xmlns="" val="1994606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media.licdn.com/mpr/mpr/p/2/005/080/0e0/3c93d5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5842" y="882907"/>
            <a:ext cx="4129088" cy="44481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kstvak 4"/>
          <p:cNvSpPr txBox="1"/>
          <p:nvPr/>
        </p:nvSpPr>
        <p:spPr>
          <a:xfrm>
            <a:off x="1407356" y="5820402"/>
            <a:ext cx="1588897" cy="369332"/>
          </a:xfrm>
          <a:prstGeom prst="rect">
            <a:avLst/>
          </a:prstGeom>
          <a:noFill/>
        </p:spPr>
        <p:txBody>
          <a:bodyPr wrap="none" rtlCol="0">
            <a:spAutoFit/>
          </a:bodyPr>
          <a:lstStyle/>
          <a:p>
            <a:r>
              <a:rPr lang="en-GB" dirty="0"/>
              <a:t>= Why Tape</a:t>
            </a:r>
          </a:p>
        </p:txBody>
      </p:sp>
      <p:sp>
        <p:nvSpPr>
          <p:cNvPr id="8" name="Ovaal 7"/>
          <p:cNvSpPr/>
          <p:nvPr/>
        </p:nvSpPr>
        <p:spPr>
          <a:xfrm>
            <a:off x="2659486" y="2296540"/>
            <a:ext cx="682231" cy="1512915"/>
          </a:xfrm>
          <a:prstGeom prst="ellipse">
            <a:avLst/>
          </a:prstGeom>
          <a:solidFill>
            <a:schemeClr val="accent2">
              <a:alpha val="71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al 3"/>
          <p:cNvSpPr/>
          <p:nvPr/>
        </p:nvSpPr>
        <p:spPr>
          <a:xfrm>
            <a:off x="2547638" y="2795156"/>
            <a:ext cx="261799" cy="708338"/>
          </a:xfrm>
          <a:prstGeom prst="ellipse">
            <a:avLst/>
          </a:prstGeom>
          <a:solidFill>
            <a:schemeClr val="accent6">
              <a:lumMod val="75000"/>
              <a:alpha val="71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lumMod val="75000"/>
                </a:schemeClr>
              </a:solidFill>
            </a:endParaRPr>
          </a:p>
        </p:txBody>
      </p:sp>
      <p:sp>
        <p:nvSpPr>
          <p:cNvPr id="10" name="Ovaal 9"/>
          <p:cNvSpPr/>
          <p:nvPr/>
        </p:nvSpPr>
        <p:spPr>
          <a:xfrm>
            <a:off x="4469582" y="5111567"/>
            <a:ext cx="682231" cy="1512915"/>
          </a:xfrm>
          <a:prstGeom prst="ellipse">
            <a:avLst/>
          </a:prstGeom>
          <a:solidFill>
            <a:schemeClr val="accent2">
              <a:alpha val="71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kstvak 10"/>
          <p:cNvSpPr txBox="1"/>
          <p:nvPr/>
        </p:nvSpPr>
        <p:spPr>
          <a:xfrm>
            <a:off x="5151813" y="5635736"/>
            <a:ext cx="857927" cy="369332"/>
          </a:xfrm>
          <a:prstGeom prst="rect">
            <a:avLst/>
          </a:prstGeom>
          <a:noFill/>
        </p:spPr>
        <p:txBody>
          <a:bodyPr wrap="none" rtlCol="0">
            <a:spAutoFit/>
          </a:bodyPr>
          <a:lstStyle/>
          <a:p>
            <a:r>
              <a:rPr lang="en-GB" dirty="0"/>
              <a:t>= </a:t>
            </a:r>
            <a:r>
              <a:rPr lang="en-GB" dirty="0" err="1"/>
              <a:t>DtS</a:t>
            </a:r>
            <a:endParaRPr lang="en-GB" dirty="0"/>
          </a:p>
        </p:txBody>
      </p:sp>
      <p:sp>
        <p:nvSpPr>
          <p:cNvPr id="12" name="Ovaal 11"/>
          <p:cNvSpPr/>
          <p:nvPr/>
        </p:nvSpPr>
        <p:spPr>
          <a:xfrm>
            <a:off x="1071568" y="5611488"/>
            <a:ext cx="261799" cy="708338"/>
          </a:xfrm>
          <a:prstGeom prst="ellipse">
            <a:avLst/>
          </a:prstGeom>
          <a:solidFill>
            <a:schemeClr val="accent6">
              <a:lumMod val="75000"/>
              <a:alpha val="71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https://pbs.twimg.com/media/CdgAVGZXIAIM8F4.jpg:large"/>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53491" y="882906"/>
            <a:ext cx="4221653" cy="407323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Afbeelding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4463" y="5071448"/>
            <a:ext cx="3651089" cy="519266"/>
          </a:xfrm>
          <a:prstGeom prst="rect">
            <a:avLst/>
          </a:prstGeom>
        </p:spPr>
      </p:pic>
    </p:spTree>
    <p:extLst>
      <p:ext uri="{BB962C8B-B14F-4D97-AF65-F5344CB8AC3E}">
        <p14:creationId xmlns:p14="http://schemas.microsoft.com/office/powerpoint/2010/main" xmlns="" val="56934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4" grpId="0" animBg="1"/>
      <p:bldP spid="10" grpId="0" animBg="1"/>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2291"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dirty="0"/>
              <a:t> </a:t>
            </a:r>
            <a:endParaRPr lang="en-GB" sz="2400" b="0" dirty="0">
              <a:latin typeface="Times New Roman" pitchFamily="18" charset="0"/>
            </a:endParaRPr>
          </a:p>
          <a:p>
            <a:r>
              <a:rPr lang="en-GB" sz="2400" b="0" dirty="0">
                <a:latin typeface="Times New Roman" pitchFamily="18" charset="0"/>
              </a:rPr>
              <a:t>	</a:t>
            </a:r>
            <a:endParaRPr lang="nl-NL" sz="2400" b="0" dirty="0">
              <a:latin typeface="Times New Roman" pitchFamily="18" charset="0"/>
            </a:endParaRPr>
          </a:p>
        </p:txBody>
      </p:sp>
      <p:sp>
        <p:nvSpPr>
          <p:cNvPr id="12292"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sp>
        <p:nvSpPr>
          <p:cNvPr id="3" name="Rechthoek 2"/>
          <p:cNvSpPr/>
          <p:nvPr/>
        </p:nvSpPr>
        <p:spPr>
          <a:xfrm>
            <a:off x="755576" y="394659"/>
            <a:ext cx="7992888" cy="1052596"/>
          </a:xfrm>
          <a:prstGeom prst="rect">
            <a:avLst/>
          </a:prstGeom>
        </p:spPr>
        <p:txBody>
          <a:bodyPr wrap="square">
            <a:spAutoFit/>
          </a:bodyPr>
          <a:lstStyle/>
          <a:p>
            <a:pPr marL="270510">
              <a:lnSpc>
                <a:spcPct val="130000"/>
              </a:lnSpc>
              <a:spcAft>
                <a:spcPts val="0"/>
              </a:spcAft>
              <a:tabLst>
                <a:tab pos="540385" algn="l"/>
                <a:tab pos="5581015" algn="l"/>
              </a:tabLst>
            </a:pPr>
            <a:r>
              <a:rPr lang="en-GB" sz="1600" b="0" dirty="0">
                <a:latin typeface="Arial" panose="020B0604020202020204" pitchFamily="34" charset="0"/>
                <a:ea typeface="Times New Roman" panose="02020603050405020304" pitchFamily="18" charset="0"/>
                <a:cs typeface="Arial" panose="020B0604020202020204" pitchFamily="34" charset="0"/>
              </a:rPr>
              <a:t>-	Membership recruitment – </a:t>
            </a:r>
            <a:r>
              <a:rPr lang="en-GB" sz="1600" b="0" i="1" dirty="0">
                <a:latin typeface="Arial" panose="020B0604020202020204" pitchFamily="34" charset="0"/>
                <a:ea typeface="Times New Roman" panose="02020603050405020304" pitchFamily="18" charset="0"/>
                <a:cs typeface="Arial" panose="020B0604020202020204" pitchFamily="34" charset="0"/>
              </a:rPr>
              <a:t>Converter list development, discuss attracting 	various member types, results membership satisfaction survey 2015/2016,</a:t>
            </a:r>
          </a:p>
          <a:p>
            <a:pPr marL="270510">
              <a:lnSpc>
                <a:spcPct val="130000"/>
              </a:lnSpc>
              <a:spcAft>
                <a:spcPts val="0"/>
              </a:spcAft>
              <a:tabLst>
                <a:tab pos="540385" algn="l"/>
                <a:tab pos="5581015" algn="l"/>
              </a:tabLst>
            </a:pPr>
            <a:r>
              <a:rPr lang="en-GB" sz="1600" b="0" i="1" dirty="0">
                <a:latin typeface="Arial" panose="020B0604020202020204" pitchFamily="34" charset="0"/>
                <a:ea typeface="Times New Roman" panose="02020603050405020304" pitchFamily="18" charset="0"/>
                <a:cs typeface="Arial" panose="020B0604020202020204" pitchFamily="34" charset="0"/>
              </a:rPr>
              <a:t>	what to do about declining membership due to mergers</a:t>
            </a:r>
            <a:endParaRPr lang="nl-NL" sz="1600" b="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624961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6387"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a:t> </a:t>
            </a:r>
            <a:endParaRPr lang="en-GB" sz="2400" b="0">
              <a:latin typeface="Times New Roman" pitchFamily="18" charset="0"/>
            </a:endParaRPr>
          </a:p>
          <a:p>
            <a:r>
              <a:rPr lang="en-GB" sz="2400" b="0">
                <a:latin typeface="Times New Roman" pitchFamily="18" charset="0"/>
              </a:rPr>
              <a:t>	</a:t>
            </a:r>
            <a:endParaRPr lang="nl-NL" sz="2400" b="0">
              <a:latin typeface="Times New Roman" pitchFamily="18" charset="0"/>
            </a:endParaRPr>
          </a:p>
        </p:txBody>
      </p:sp>
      <p:sp>
        <p:nvSpPr>
          <p:cNvPr id="16389"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pic>
        <p:nvPicPr>
          <p:cNvPr id="3" name="Afbeelding 2"/>
          <p:cNvPicPr>
            <a:picLocks noChangeAspect="1"/>
          </p:cNvPicPr>
          <p:nvPr/>
        </p:nvPicPr>
        <p:blipFill>
          <a:blip r:embed="rId2" cstate="print"/>
          <a:stretch>
            <a:fillRect/>
          </a:stretch>
        </p:blipFill>
        <p:spPr>
          <a:xfrm>
            <a:off x="1043608" y="1076193"/>
            <a:ext cx="7477539" cy="890437"/>
          </a:xfrm>
          <a:prstGeom prst="rect">
            <a:avLst/>
          </a:prstGeom>
        </p:spPr>
      </p:pic>
    </p:spTree>
    <p:extLst>
      <p:ext uri="{BB962C8B-B14F-4D97-AF65-F5344CB8AC3E}">
        <p14:creationId xmlns:p14="http://schemas.microsoft.com/office/powerpoint/2010/main" xmlns="" val="2432499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79525" y="1785938"/>
            <a:ext cx="303213" cy="549275"/>
          </a:xfrm>
          <a:prstGeom prst="rect">
            <a:avLst/>
          </a:prstGeom>
          <a:noFill/>
          <a:ln w="9525">
            <a:noFill/>
            <a:miter lim="800000"/>
            <a:headEnd/>
            <a:tailEnd/>
          </a:ln>
        </p:spPr>
        <p:txBody>
          <a:bodyPr wrap="none">
            <a:spAutoFit/>
          </a:bodyPr>
          <a:lstStyle/>
          <a:p>
            <a:r>
              <a:rPr lang="nl-NL" sz="3000" b="0"/>
              <a:t> </a:t>
            </a:r>
          </a:p>
        </p:txBody>
      </p:sp>
      <p:sp>
        <p:nvSpPr>
          <p:cNvPr id="16387" name="Text Box 3"/>
          <p:cNvSpPr txBox="1">
            <a:spLocks noChangeArrowheads="1"/>
          </p:cNvSpPr>
          <p:nvPr/>
        </p:nvSpPr>
        <p:spPr bwMode="auto">
          <a:xfrm>
            <a:off x="1143000" y="1752600"/>
            <a:ext cx="1098550" cy="914400"/>
          </a:xfrm>
          <a:prstGeom prst="rect">
            <a:avLst/>
          </a:prstGeom>
          <a:noFill/>
          <a:ln w="9525">
            <a:noFill/>
            <a:miter lim="800000"/>
            <a:headEnd/>
            <a:tailEnd/>
          </a:ln>
        </p:spPr>
        <p:txBody>
          <a:bodyPr wrap="none">
            <a:spAutoFit/>
          </a:bodyPr>
          <a:lstStyle/>
          <a:p>
            <a:r>
              <a:rPr lang="en-GB" sz="3000" b="0"/>
              <a:t> </a:t>
            </a:r>
            <a:endParaRPr lang="en-GB" sz="2400" b="0">
              <a:latin typeface="Times New Roman" pitchFamily="18" charset="0"/>
            </a:endParaRPr>
          </a:p>
          <a:p>
            <a:r>
              <a:rPr lang="en-GB" sz="2400" b="0">
                <a:latin typeface="Times New Roman" pitchFamily="18" charset="0"/>
              </a:rPr>
              <a:t>	</a:t>
            </a:r>
            <a:endParaRPr lang="nl-NL" sz="2400" b="0">
              <a:latin typeface="Times New Roman" pitchFamily="18" charset="0"/>
            </a:endParaRPr>
          </a:p>
        </p:txBody>
      </p:sp>
      <p:sp>
        <p:nvSpPr>
          <p:cNvPr id="16389" name="Text Box 5"/>
          <p:cNvSpPr txBox="1">
            <a:spLocks noChangeArrowheads="1"/>
          </p:cNvSpPr>
          <p:nvPr/>
        </p:nvSpPr>
        <p:spPr bwMode="auto">
          <a:xfrm>
            <a:off x="1355725" y="2319338"/>
            <a:ext cx="184150" cy="549275"/>
          </a:xfrm>
          <a:prstGeom prst="rect">
            <a:avLst/>
          </a:prstGeom>
          <a:noFill/>
          <a:ln w="9525">
            <a:noFill/>
            <a:miter lim="800000"/>
            <a:headEnd/>
            <a:tailEnd/>
          </a:ln>
        </p:spPr>
        <p:txBody>
          <a:bodyPr wrap="none">
            <a:spAutoFit/>
          </a:bodyPr>
          <a:lstStyle/>
          <a:p>
            <a:endParaRPr lang="de-DE" sz="3000" b="0"/>
          </a:p>
        </p:txBody>
      </p:sp>
      <p:pic>
        <p:nvPicPr>
          <p:cNvPr id="2" name="Afbeelding 1"/>
          <p:cNvPicPr>
            <a:picLocks noChangeAspect="1"/>
          </p:cNvPicPr>
          <p:nvPr/>
        </p:nvPicPr>
        <p:blipFill>
          <a:blip r:embed="rId2" cstate="print"/>
          <a:stretch>
            <a:fillRect/>
          </a:stretch>
        </p:blipFill>
        <p:spPr>
          <a:xfrm>
            <a:off x="1143001" y="849852"/>
            <a:ext cx="7605464" cy="68016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stretch>
            <a:fillRect/>
          </a:stretch>
        </p:blipFill>
        <p:spPr>
          <a:xfrm>
            <a:off x="1187624" y="1196752"/>
            <a:ext cx="7256334" cy="12961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t>Help us help you</a:t>
            </a:r>
          </a:p>
        </p:txBody>
      </p:sp>
      <p:sp>
        <p:nvSpPr>
          <p:cNvPr id="3" name="Text Placeholder 2"/>
          <p:cNvSpPr>
            <a:spLocks noGrp="1"/>
          </p:cNvSpPr>
          <p:nvPr>
            <p:ph type="body" sz="quarter" idx="12"/>
          </p:nvPr>
        </p:nvSpPr>
        <p:spPr/>
        <p:txBody>
          <a:bodyPr/>
          <a:lstStyle/>
          <a:p>
            <a:r>
              <a:t>Friday, August 05, 2016</a:t>
            </a:r>
          </a:p>
        </p:txBody>
      </p:sp>
    </p:spTree>
    <p:extLst>
      <p:ext uri="{BB962C8B-B14F-4D97-AF65-F5344CB8AC3E}">
        <p14:creationId xmlns:p14="http://schemas.microsoft.com/office/powerpoint/2010/main" xmlns="" val="286360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t>Date Created: Monday, February 15, 2016</a:t>
            </a:r>
          </a:p>
        </p:txBody>
      </p:sp>
      <p:sp>
        <p:nvSpPr>
          <p:cNvPr id="3" name="Title 2"/>
          <p:cNvSpPr>
            <a:spLocks noGrp="1"/>
          </p:cNvSpPr>
          <p:nvPr>
            <p:ph type="title"/>
          </p:nvPr>
        </p:nvSpPr>
        <p:spPr/>
        <p:txBody>
          <a:bodyPr/>
          <a:lstStyle/>
          <a:p>
            <a:r>
              <a:t>66</a:t>
            </a:r>
          </a:p>
        </p:txBody>
      </p:sp>
      <p:sp>
        <p:nvSpPr>
          <p:cNvPr id="4" name="Text Placeholder 3"/>
          <p:cNvSpPr>
            <a:spLocks noGrp="1"/>
          </p:cNvSpPr>
          <p:nvPr>
            <p:ph type="body" sz="quarter" idx="17"/>
          </p:nvPr>
        </p:nvSpPr>
        <p:spPr/>
        <p:txBody>
          <a:bodyPr/>
          <a:lstStyle/>
          <a:p>
            <a:r>
              <a:t>Total Responses</a:t>
            </a:r>
          </a:p>
        </p:txBody>
      </p:sp>
      <p:sp>
        <p:nvSpPr>
          <p:cNvPr id="5" name="Text Placeholder 4"/>
          <p:cNvSpPr>
            <a:spLocks noGrp="1"/>
          </p:cNvSpPr>
          <p:nvPr>
            <p:ph type="body" sz="quarter" idx="18"/>
          </p:nvPr>
        </p:nvSpPr>
        <p:spPr/>
        <p:txBody>
          <a:bodyPr/>
          <a:lstStyle/>
          <a:p>
            <a:r>
              <a:t>Complete Responses: 53</a:t>
            </a:r>
          </a:p>
        </p:txBody>
      </p:sp>
    </p:spTree>
    <p:extLst>
      <p:ext uri="{BB962C8B-B14F-4D97-AF65-F5344CB8AC3E}">
        <p14:creationId xmlns:p14="http://schemas.microsoft.com/office/powerpoint/2010/main" xmlns="" val="239979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Q1 &amp; Q2: Name, Company, Function</a:t>
            </a:r>
            <a:endParaRPr lang="en-US" dirty="0"/>
          </a:p>
        </p:txBody>
      </p:sp>
      <p:sp>
        <p:nvSpPr>
          <p:cNvPr id="9" name="Tijdelijke aanduiding voor inhoud 8"/>
          <p:cNvSpPr>
            <a:spLocks noGrp="1"/>
          </p:cNvSpPr>
          <p:nvPr>
            <p:ph idx="1"/>
          </p:nvPr>
        </p:nvSpPr>
        <p:spPr/>
        <p:txBody>
          <a:bodyPr/>
          <a:lstStyle/>
          <a:p>
            <a:r>
              <a:rPr lang="nl-NL" dirty="0"/>
              <a:t>See separate Word </a:t>
            </a:r>
            <a:r>
              <a:rPr lang="nl-NL" dirty="0" err="1"/>
              <a:t>doc</a:t>
            </a:r>
            <a:endParaRPr lang="nl-NL" dirty="0"/>
          </a:p>
        </p:txBody>
      </p:sp>
    </p:spTree>
    <p:extLst>
      <p:ext uri="{BB962C8B-B14F-4D97-AF65-F5344CB8AC3E}">
        <p14:creationId xmlns:p14="http://schemas.microsoft.com/office/powerpoint/2010/main" xmlns="" val="57980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Q3: My organisation is a/an</a:t>
            </a:r>
          </a:p>
        </p:txBody>
      </p:sp>
      <p:sp>
        <p:nvSpPr>
          <p:cNvPr id="3" name="Content Placeholder 2"/>
          <p:cNvSpPr>
            <a:spLocks noGrp="1"/>
          </p:cNvSpPr>
          <p:nvPr>
            <p:ph idx="1"/>
          </p:nvPr>
        </p:nvSpPr>
        <p:spPr/>
        <p:txBody>
          <a:bodyPr/>
          <a:lstStyle/>
          <a:p>
            <a:r>
              <a:t>Answered: 63    Skipped: 3</a:t>
            </a:r>
          </a:p>
        </p:txBody>
      </p:sp>
      <p:pic>
        <p:nvPicPr>
          <p:cNvPr id="4" name="Picture 3" descr="chart9137919330.png"/>
          <p:cNvPicPr>
            <a:picLocks noChangeAspect="1"/>
          </p:cNvPicPr>
          <p:nvPr/>
        </p:nvPicPr>
        <p:blipFill>
          <a:blip r:embed="rId2" cstate="print"/>
          <a:stretch>
            <a:fillRect/>
          </a:stretch>
        </p:blipFill>
        <p:spPr>
          <a:xfrm>
            <a:off x="1049658" y="1918608"/>
            <a:ext cx="5388428" cy="4082142"/>
          </a:xfrm>
          <a:prstGeom prst="rect">
            <a:avLst/>
          </a:prstGeom>
        </p:spPr>
      </p:pic>
    </p:spTree>
    <p:extLst>
      <p:ext uri="{BB962C8B-B14F-4D97-AF65-F5344CB8AC3E}">
        <p14:creationId xmlns:p14="http://schemas.microsoft.com/office/powerpoint/2010/main" xmlns="" val="1913822826"/>
      </p:ext>
    </p:extLst>
  </p:cSld>
  <p:clrMapOvr>
    <a:masterClrMapping/>
  </p:clrMapOvr>
</p:sld>
</file>

<file path=ppt/theme/theme1.xml><?xml version="1.0" encoding="utf-8"?>
<a:theme xmlns:a="http://schemas.openxmlformats.org/drawingml/2006/main" name="Test RTE standaard presentatie">
  <a:themeElements>
    <a:clrScheme name="Test RTE standaard presentati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RTE standaard presentatie.ppt">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est RTE standaard presentati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RTE standaard presentatie.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RTE standaard presentatie.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RTE standaard presentatie.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RTE standaard presentatie.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RTE standaard presentatie.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RTE standaard presentatie.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ardontwerp">
  <a:themeElements>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ahoma"/>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feraChartpage">
  <a:themeElements>
    <a:clrScheme name="aferaChart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feraChartpag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aferaChart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feraChart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feraChart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feraChart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feraChart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feraChart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feraChart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feraChart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feraChart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feraChart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feraChart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feraChart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Übersicht">
  <a:themeElements>
    <a:clrScheme name="3_Übersicht 1">
      <a:dk1>
        <a:srgbClr val="000000"/>
      </a:dk1>
      <a:lt1>
        <a:srgbClr val="FFFFFF"/>
      </a:lt1>
      <a:dk2>
        <a:srgbClr val="ABA5A0"/>
      </a:dk2>
      <a:lt2>
        <a:srgbClr val="C0BCB8"/>
      </a:lt2>
      <a:accent1>
        <a:srgbClr val="D6D3D0"/>
      </a:accent1>
      <a:accent2>
        <a:srgbClr val="991D85"/>
      </a:accent2>
      <a:accent3>
        <a:srgbClr val="FFFFFF"/>
      </a:accent3>
      <a:accent4>
        <a:srgbClr val="000000"/>
      </a:accent4>
      <a:accent5>
        <a:srgbClr val="E8E6E4"/>
      </a:accent5>
      <a:accent6>
        <a:srgbClr val="8A1978"/>
      </a:accent6>
      <a:hlink>
        <a:srgbClr val="968F88"/>
      </a:hlink>
      <a:folHlink>
        <a:srgbClr val="C277B6"/>
      </a:folHlink>
    </a:clrScheme>
    <a:fontScheme name="3_Übersicht">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3_Übersicht 1">
        <a:dk1>
          <a:srgbClr val="000000"/>
        </a:dk1>
        <a:lt1>
          <a:srgbClr val="FFFFFF"/>
        </a:lt1>
        <a:dk2>
          <a:srgbClr val="ABA5A0"/>
        </a:dk2>
        <a:lt2>
          <a:srgbClr val="C0BCB8"/>
        </a:lt2>
        <a:accent1>
          <a:srgbClr val="D6D3D0"/>
        </a:accent1>
        <a:accent2>
          <a:srgbClr val="991D85"/>
        </a:accent2>
        <a:accent3>
          <a:srgbClr val="FFFFFF"/>
        </a:accent3>
        <a:accent4>
          <a:srgbClr val="000000"/>
        </a:accent4>
        <a:accent5>
          <a:srgbClr val="E8E6E4"/>
        </a:accent5>
        <a:accent6>
          <a:srgbClr val="8A1978"/>
        </a:accent6>
        <a:hlink>
          <a:srgbClr val="968F88"/>
        </a:hlink>
        <a:folHlink>
          <a:srgbClr val="C277B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Test RTE standaard presentatie">
  <a:themeElements>
    <a:clrScheme name="Test RTE standaard presentati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st RTE standaard presentatie.ppt">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est RTE standaard presentatie.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st RTE standaard presentatie.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st RTE standaard presentatie.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st RTE standaard presentatie.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st RTE standaard presentatie.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st RTE standaard presentatie.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st RTE standaard presentatie.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\\LJX\mkienjet\RTE\Test RTE standaard presentatie.ppt</Template>
  <TotalTime>18142</TotalTime>
  <Words>2096</Words>
  <Application>Microsoft Office PowerPoint</Application>
  <PresentationFormat>Diavoorstelling (4:3)</PresentationFormat>
  <Paragraphs>396</Paragraphs>
  <Slides>52</Slides>
  <Notes>10</Notes>
  <HiddenSlides>0</HiddenSlides>
  <MMClips>0</MMClips>
  <ScaleCrop>false</ScaleCrop>
  <HeadingPairs>
    <vt:vector size="6" baseType="variant">
      <vt:variant>
        <vt:lpstr>Thema</vt:lpstr>
      </vt:variant>
      <vt:variant>
        <vt:i4>8</vt:i4>
      </vt:variant>
      <vt:variant>
        <vt:lpstr>Ingesloten OLE-bronprogramma's</vt:lpstr>
      </vt:variant>
      <vt:variant>
        <vt:i4>1</vt:i4>
      </vt:variant>
      <vt:variant>
        <vt:lpstr>Diatitels</vt:lpstr>
      </vt:variant>
      <vt:variant>
        <vt:i4>52</vt:i4>
      </vt:variant>
    </vt:vector>
  </HeadingPairs>
  <TitlesOfParts>
    <vt:vector size="61" baseType="lpstr">
      <vt:lpstr>Test RTE standaard presentatie</vt:lpstr>
      <vt:lpstr>1_Standaardontwerp</vt:lpstr>
      <vt:lpstr>aferaChartpage</vt:lpstr>
      <vt:lpstr>3_Übersicht</vt:lpstr>
      <vt:lpstr>8_Test RTE standaard presentatie</vt:lpstr>
      <vt:lpstr>SM-template-20140529</vt:lpstr>
      <vt:lpstr>Response Summary</vt:lpstr>
      <vt:lpstr>Data slides</vt:lpstr>
      <vt:lpstr>Image</vt:lpstr>
      <vt:lpstr>Dia 1</vt:lpstr>
      <vt:lpstr>Dia 2</vt:lpstr>
      <vt:lpstr>Dia 3</vt:lpstr>
      <vt:lpstr>Dia 4</vt:lpstr>
      <vt:lpstr>Dia 5</vt:lpstr>
      <vt:lpstr>Dia 6</vt:lpstr>
      <vt:lpstr>66</vt:lpstr>
      <vt:lpstr>Q1 &amp; Q2: Name, Company, Function</vt:lpstr>
      <vt:lpstr>Q3: My organisation is a/an</vt:lpstr>
      <vt:lpstr>Q3: My organisation is a/an</vt:lpstr>
      <vt:lpstr>Q4: Please use the following scale to indicate how much you agree with the following statements: 0 (do not agree) - 4 (strongly agree)</vt:lpstr>
      <vt:lpstr>Q4: Please use the following scale to indicate how much you agree with the following statements: 0 (do not agree) - 4 (strongly agree)</vt:lpstr>
      <vt:lpstr>Q5: On a scale of 0 to 4 (0 = none, 4 = very much), what value would you place on Afera membership?</vt:lpstr>
      <vt:lpstr>Q6: Why do you feel membership in Afera is important for your organisation?</vt:lpstr>
      <vt:lpstr>Q6: Why do you feel membership in Afera is important for your organisation?</vt:lpstr>
      <vt:lpstr>Q6: Why do you feel membership in Afera is important for your organisation?</vt:lpstr>
      <vt:lpstr>Q7: How many times has someone from your company (who is not on an Afera Committee) attended an Afera event?</vt:lpstr>
      <vt:lpstr>Q7: How many times has someone from your company (who is not on an Afera Committee) attended an Afera event?</vt:lpstr>
      <vt:lpstr>Q8: What European country/city is your prefered location for the Annual Conference?</vt:lpstr>
      <vt:lpstr>Q9: When would you prefer the Annual Conference to take place?</vt:lpstr>
      <vt:lpstr>Q9: When would you prefer the Annual Conference to take place?</vt:lpstr>
      <vt:lpstr>Q10: Please indicate theimportance of topicsyou would most like covered at the Annual Conference:</vt:lpstr>
      <vt:lpstr>Q10: Please indicate theimportance of topicsyou would most like covered at the Annual Conference:</vt:lpstr>
      <vt:lpstr>Q11: Would you be willing to invest time in one of Afera’s Committees?</vt:lpstr>
      <vt:lpstr>Q12: On a scale of 0 to 4 (0 = not at all, 4 = highly), how satisfied are you with Afera’s website, afera.com, in terms of content and user-friendliness?</vt:lpstr>
      <vt:lpstr>Q13: In your opinion, how could Afera increase its membership value?</vt:lpstr>
      <vt:lpstr>Q14: Which other industry (or related) associations are you a member of?</vt:lpstr>
      <vt:lpstr>Q14: Which other industry (or related) associations are you a member of?</vt:lpstr>
      <vt:lpstr>Q15: Additional comments</vt:lpstr>
      <vt:lpstr>Q16: Would you allow us to contact you to discuss your point of view?</vt:lpstr>
      <vt:lpstr>Q16: Would you allow us to contact you to discuss your point of view?</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Geen diatitel</dc:title>
  <dc:creator>test</dc:creator>
  <cp:lastModifiedBy>Bathsheba</cp:lastModifiedBy>
  <cp:revision>458</cp:revision>
  <cp:lastPrinted>2001-11-12T13:30:38Z</cp:lastPrinted>
  <dcterms:created xsi:type="dcterms:W3CDTF">2003-08-29T15:20:17Z</dcterms:created>
  <dcterms:modified xsi:type="dcterms:W3CDTF">2016-11-20T15:23:17Z</dcterms:modified>
</cp:coreProperties>
</file>